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8"/>
  </p:notesMasterIdLst>
  <p:handoutMasterIdLst>
    <p:handoutMasterId r:id="rId49"/>
  </p:handoutMasterIdLst>
  <p:sldIdLst>
    <p:sldId id="261" r:id="rId5"/>
    <p:sldId id="263" r:id="rId6"/>
    <p:sldId id="265" r:id="rId7"/>
    <p:sldId id="308" r:id="rId8"/>
    <p:sldId id="312" r:id="rId9"/>
    <p:sldId id="273" r:id="rId10"/>
    <p:sldId id="274" r:id="rId11"/>
    <p:sldId id="267" r:id="rId12"/>
    <p:sldId id="270" r:id="rId13"/>
    <p:sldId id="306" r:id="rId14"/>
    <p:sldId id="271" r:id="rId15"/>
    <p:sldId id="275" r:id="rId16"/>
    <p:sldId id="280" r:id="rId17"/>
    <p:sldId id="276" r:id="rId18"/>
    <p:sldId id="281" r:id="rId19"/>
    <p:sldId id="282" r:id="rId20"/>
    <p:sldId id="277" r:id="rId21"/>
    <p:sldId id="283" r:id="rId22"/>
    <p:sldId id="284" r:id="rId23"/>
    <p:sldId id="285" r:id="rId24"/>
    <p:sldId id="286" r:id="rId25"/>
    <p:sldId id="287" r:id="rId26"/>
    <p:sldId id="289" r:id="rId27"/>
    <p:sldId id="290" r:id="rId28"/>
    <p:sldId id="309" r:id="rId29"/>
    <p:sldId id="291" r:id="rId30"/>
    <p:sldId id="310" r:id="rId31"/>
    <p:sldId id="278" r:id="rId32"/>
    <p:sldId id="292" r:id="rId33"/>
    <p:sldId id="293" r:id="rId34"/>
    <p:sldId id="268" r:id="rId35"/>
    <p:sldId id="311" r:id="rId36"/>
    <p:sldId id="298" r:id="rId37"/>
    <p:sldId id="299" r:id="rId38"/>
    <p:sldId id="300" r:id="rId39"/>
    <p:sldId id="301" r:id="rId40"/>
    <p:sldId id="302" r:id="rId41"/>
    <p:sldId id="303" r:id="rId42"/>
    <p:sldId id="304" r:id="rId43"/>
    <p:sldId id="305" r:id="rId44"/>
    <p:sldId id="272" r:id="rId45"/>
    <p:sldId id="269" r:id="rId46"/>
    <p:sldId id="279" r:id="rId4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60"/>
  </p:normalViewPr>
  <p:slideViewPr>
    <p:cSldViewPr snapToGrid="0">
      <p:cViewPr varScale="1">
        <p:scale>
          <a:sx n="74" d="100"/>
          <a:sy n="74" d="100"/>
        </p:scale>
        <p:origin x="456" y="60"/>
      </p:cViewPr>
      <p:guideLst/>
    </p:cSldViewPr>
  </p:slideViewPr>
  <p:notesTextViewPr>
    <p:cViewPr>
      <p:scale>
        <a:sx n="1" d="1"/>
        <a:sy n="1" d="1"/>
      </p:scale>
      <p:origin x="0" y="0"/>
    </p:cViewPr>
  </p:notesTextViewPr>
  <p:notesViewPr>
    <p:cSldViewPr snapToGrid="0">
      <p:cViewPr varScale="1">
        <p:scale>
          <a:sx n="89" d="100"/>
          <a:sy n="89" d="100"/>
        </p:scale>
        <p:origin x="305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6C64CEC-EAFC-4F3E-9D33-CF71373FFF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047B464-9F12-4132-AB18-EF6949F7F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9A0C4-19E3-4CB7-A0CE-A591ABBE3C4D}" type="datetime1">
              <a:rPr lang="es-ES" smtClean="0"/>
              <a:t>09/06/2024</a:t>
            </a:fld>
            <a:endParaRPr lang="es-ES"/>
          </a:p>
        </p:txBody>
      </p:sp>
      <p:sp>
        <p:nvSpPr>
          <p:cNvPr id="4" name="Marcador de pie de página 3">
            <a:extLst>
              <a:ext uri="{FF2B5EF4-FFF2-40B4-BE49-F238E27FC236}">
                <a16:creationId xmlns:a16="http://schemas.microsoft.com/office/drawing/2014/main" id="{1BA083B1-3BC2-484E-AFAD-070AE8A317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826AA960-F8D2-4942-80CF-768EF78ED9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2BC2BC-E3B0-4EB8-B491-5C1109F9CB2E}" type="slidenum">
              <a:rPr lang="es-ES" smtClean="0"/>
              <a:t>‹Nº›</a:t>
            </a:fld>
            <a:endParaRPr lang="es-ES"/>
          </a:p>
        </p:txBody>
      </p:sp>
    </p:spTree>
    <p:extLst>
      <p:ext uri="{BB962C8B-B14F-4D97-AF65-F5344CB8AC3E}">
        <p14:creationId xmlns:p14="http://schemas.microsoft.com/office/powerpoint/2010/main" val="1723742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803FFA6-7A9A-4C4D-A8DB-853C2EEDFE96}" type="datetime1">
              <a:rPr lang="es-ES" noProof="0" smtClean="0"/>
              <a:t>09/06/2024</a:t>
            </a:fld>
            <a:endParaRPr lang="es-ES" noProof="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es-ES" noProof="0" smtClean="0"/>
              <a:t>‹Nº›</a:t>
            </a:fld>
            <a:endParaRPr lang="es-E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275CD8D-B1D9-4658-A4F0-38CA8D83ED5D}" type="slidenum">
              <a:rPr lang="es-ES" smtClean="0"/>
              <a:t>1</a:t>
            </a:fld>
            <a:endParaRPr lang="es-ES"/>
          </a:p>
        </p:txBody>
      </p:sp>
    </p:spTree>
    <p:extLst>
      <p:ext uri="{BB962C8B-B14F-4D97-AF65-F5344CB8AC3E}">
        <p14:creationId xmlns:p14="http://schemas.microsoft.com/office/powerpoint/2010/main" val="3110730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Imagen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ángu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a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ángu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a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a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a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a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a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a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a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a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ángu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a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a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a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a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a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ángu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a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a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a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a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a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a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a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a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a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a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a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a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a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077511" y="5410201"/>
            <a:ext cx="2743200" cy="365125"/>
          </a:xfrm>
        </p:spPr>
        <p:txBody>
          <a:bodyPr rtlCol="0"/>
          <a:lstStyle/>
          <a:p>
            <a:pPr rtl="0"/>
            <a:fld id="{A0CA0AF3-38EB-4C63-8219-1BB50E1DE642}" type="datetime1">
              <a:rPr lang="es-ES" noProof="0" smtClean="0"/>
              <a:t>09/06/2024</a:t>
            </a:fld>
            <a:endParaRPr lang="es-ES" noProof="0"/>
          </a:p>
        </p:txBody>
      </p:sp>
      <p:sp>
        <p:nvSpPr>
          <p:cNvPr id="5" name="Marcador de posición de pie de página 4"/>
          <p:cNvSpPr>
            <a:spLocks noGrp="1"/>
          </p:cNvSpPr>
          <p:nvPr>
            <p:ph type="ftr" sz="quarter" idx="11"/>
          </p:nvPr>
        </p:nvSpPr>
        <p:spPr>
          <a:xfrm>
            <a:off x="1876424" y="5410201"/>
            <a:ext cx="5124886"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9896911" y="5410199"/>
            <a:ext cx="771089" cy="365125"/>
          </a:xfrm>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0" y="4304664"/>
            <a:ext cx="9912355" cy="819355"/>
          </a:xfrm>
        </p:spPr>
        <p:txBody>
          <a:bodyPr rtlCol="0" anchor="b">
            <a:normAutofit/>
          </a:bodyPr>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es-ES" noProof="0"/>
              <a:t>Haga clic en el icono para agregar una imagen</a:t>
            </a:r>
          </a:p>
        </p:txBody>
      </p:sp>
      <p:sp>
        <p:nvSpPr>
          <p:cNvPr id="4" name="Marcador de posición de texto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58C4CEBC-8241-4D36-9AE9-2F7827A2AB82}" type="datetime1">
              <a:rPr lang="es-ES" noProof="0" smtClean="0"/>
              <a:t>09/06/2024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56" y="609600"/>
            <a:ext cx="9905955" cy="3429000"/>
          </a:xfrm>
        </p:spPr>
        <p:txBody>
          <a:bodyPr rtlCol="0" anchor="ctr">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9CF86A2-5975-430E-A6E1-BD589C3F53FA}" type="datetime1">
              <a:rPr lang="es-ES" noProof="0" smtClean="0"/>
              <a:t>09/06/2024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es-ES" noProof="0"/>
              <a:t>Haga clic para modificar el estilo de título del patrón</a:t>
            </a:r>
          </a:p>
        </p:txBody>
      </p:sp>
      <p:sp>
        <p:nvSpPr>
          <p:cNvPr id="12" name="Marcador de texto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posición de texto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2E108C3-FC2A-4A8A-AC92-EA51B902A531}" type="datetime1">
              <a:rPr lang="es-ES" noProof="0" smtClean="0"/>
              <a:t>09/06/2024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60" name="Cuadro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61" name="Cuadro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41410" y="2134041"/>
            <a:ext cx="9906001" cy="2511835"/>
          </a:xfrm>
        </p:spPr>
        <p:txBody>
          <a:bodyPr rtlCol="0" anchor="b">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8B62AA30-5A4A-4C4F-90B9-3E19351EA7E7}" type="datetime1">
              <a:rPr lang="es-ES" noProof="0" smtClean="0"/>
              <a:t>09/06/2024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1141413" y="609600"/>
            <a:ext cx="9905998" cy="1905000"/>
          </a:xfrm>
        </p:spPr>
        <p:txBody>
          <a:bodyPr rtlCol="0"/>
          <a:lstStyle/>
          <a:p>
            <a:pPr rtl="0"/>
            <a:r>
              <a:rPr lang="es-ES" noProof="0"/>
              <a:t>Haga clic para modificar el estilo de título del patrón</a:t>
            </a:r>
          </a:p>
        </p:txBody>
      </p:sp>
      <p:sp>
        <p:nvSpPr>
          <p:cNvPr id="7" name="Marcador de texto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texto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texto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texto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3FEF6314-BF1E-4D9F-B381-C1CADA8C0092}" type="datetime1">
              <a:rPr lang="es-ES" noProof="0" smtClean="0"/>
              <a:t>09/06/2024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1" name="Marcador de posición de texto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4" name="Marcador de posición de texto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texto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7" name="Marcador de posición de texto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4A719E82-A331-4C72-B82B-5BADCE141852}" type="datetime1">
              <a:rPr lang="es-ES" noProof="0" smtClean="0"/>
              <a:t>09/06/2024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95345DB-BC09-4F2D-A950-B5824E6179D5}" type="datetime1">
              <a:rPr lang="es-ES" noProof="0" smtClean="0"/>
              <a:t>09/06/2024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042400" y="609599"/>
            <a:ext cx="2005011"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41410" y="609599"/>
            <a:ext cx="7748590" cy="5181601"/>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20DB2A24-9D58-4203-8723-A461A06D087E}" type="datetime1">
              <a:rPr lang="es-ES" noProof="0" smtClean="0"/>
              <a:t>09/06/2024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EB6E4BD-E62C-4E2F-937A-C3A4DB855F30}" type="datetime1">
              <a:rPr lang="es-ES" noProof="0" smtClean="0"/>
              <a:t>09/06/2024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1419226"/>
            <a:ext cx="9906000" cy="2852737"/>
          </a:xfrm>
        </p:spPr>
        <p:txBody>
          <a:bodyPr rtlCol="0" anchor="b">
            <a:normAutofit/>
          </a:bodyPr>
          <a:lstStyle>
            <a:lvl1pPr>
              <a:defRPr sz="3600"/>
            </a:lvl1pPr>
          </a:lstStyle>
          <a:p>
            <a:pPr rtl="0"/>
            <a:r>
              <a:rPr lang="es-ES" noProof="0"/>
              <a:t>Haga clic para modificar el estilo de título del patrón</a:t>
            </a:r>
          </a:p>
        </p:txBody>
      </p:sp>
      <p:sp>
        <p:nvSpPr>
          <p:cNvPr id="3" name="Marcador de texto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p>
            <a:pPr rtl="0"/>
            <a:fld id="{BB54C683-0777-4D8C-AF75-A78D3205BAC8}" type="datetime1">
              <a:rPr lang="es-ES" noProof="0" smtClean="0"/>
              <a:t>09/06/2024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141410" y="2249486"/>
            <a:ext cx="4878389"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172200" y="2249486"/>
            <a:ext cx="4875211"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62BBE8E3-4A21-45D7-A860-DFDA026419EC}" type="datetime1">
              <a:rPr lang="es-ES" noProof="0" smtClean="0"/>
              <a:t>09/06/2024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es-ES" noProof="0"/>
              <a:t>Haga clic para modificar el estilo de título del patrón</a:t>
            </a:r>
          </a:p>
        </p:txBody>
      </p:sp>
      <p:sp>
        <p:nvSpPr>
          <p:cNvPr id="3" name="Marcador de texto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141410" y="3073397"/>
            <a:ext cx="4878391"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172200" y="3073397"/>
            <a:ext cx="4875210"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fecha 6"/>
          <p:cNvSpPr>
            <a:spLocks noGrp="1"/>
          </p:cNvSpPr>
          <p:nvPr>
            <p:ph type="dt" sz="half" idx="10"/>
          </p:nvPr>
        </p:nvSpPr>
        <p:spPr/>
        <p:txBody>
          <a:bodyPr rtlCol="0"/>
          <a:lstStyle/>
          <a:p>
            <a:pPr rtl="0"/>
            <a:fld id="{8EFD387C-7178-4981-AEA8-6F8B6F75A91E}" type="datetime1">
              <a:rPr lang="es-ES" noProof="0" smtClean="0"/>
              <a:t>09/06/2024</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fecha 2"/>
          <p:cNvSpPr>
            <a:spLocks noGrp="1"/>
          </p:cNvSpPr>
          <p:nvPr>
            <p:ph type="dt" sz="half" idx="10"/>
          </p:nvPr>
        </p:nvSpPr>
        <p:spPr/>
        <p:txBody>
          <a:bodyPr rtlCol="0"/>
          <a:lstStyle/>
          <a:p>
            <a:pPr rtl="0"/>
            <a:fld id="{F9E1022B-32BE-4FE1-92B8-C5149277BA50}" type="datetime1">
              <a:rPr lang="es-ES" noProof="0" smtClean="0"/>
              <a:t>09/06/2024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2AD2895C-9724-44AD-A1CB-C4CD2333D14A}" type="datetime1">
              <a:rPr lang="es-ES" noProof="0" smtClean="0"/>
              <a:t>09/06/2024</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46705" y="609601"/>
            <a:ext cx="3856037" cy="1639884"/>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5156200" y="592666"/>
            <a:ext cx="5891209" cy="5198534"/>
          </a:xfrm>
        </p:spPr>
        <p:txBody>
          <a:bodyPr rtlCol="0" anchor="ct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EB4771A7-61FB-45DE-8598-173673CE36D3}" type="datetime1">
              <a:rPr lang="es-ES" noProof="0" smtClean="0"/>
              <a:t>09/06/2024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F2B77F93-129F-44A2-8E92-7F7A3AA89FC7}" type="datetime1">
              <a:rPr lang="es-ES" noProof="0" smtClean="0"/>
              <a:t>09/06/2024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ángu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a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íne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ángu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a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a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a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a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a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a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a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ángu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Marcador de posición de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s-ES" noProof="0"/>
          </a:p>
        </p:txBody>
      </p:sp>
      <p:sp>
        <p:nvSpPr>
          <p:cNvPr id="3" name="Marcador de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E95752A-3CB1-471B-A60A-70B55E468DDA}" type="datetime1">
              <a:rPr lang="es-ES" noProof="0" smtClean="0"/>
              <a:t>09/06/2024</a:t>
            </a:fld>
            <a:endParaRPr lang="es-ES" noProof="0" dirty="0"/>
          </a:p>
        </p:txBody>
      </p:sp>
      <p:sp>
        <p:nvSpPr>
          <p:cNvPr id="5" name="Marcador de posición de pie de página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s-ES" noProof="0" smtClean="0"/>
              <a:pPr rtl="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mailto:andrea.castro@gmail.com" TargetMode="External"/><Relationship Id="rId13" Type="http://schemas.openxmlformats.org/officeDocument/2006/relationships/hyperlink" Target="mailto:javier.ortiz@gmail.com" TargetMode="External"/><Relationship Id="rId18" Type="http://schemas.openxmlformats.org/officeDocument/2006/relationships/hyperlink" Target="mailto:adriana.torres@gmail.com" TargetMode="External"/><Relationship Id="rId26" Type="http://schemas.openxmlformats.org/officeDocument/2006/relationships/hyperlink" Target="https://www.youtube.com/user/bestsecurityperu" TargetMode="External"/><Relationship Id="rId3" Type="http://schemas.openxmlformats.org/officeDocument/2006/relationships/hyperlink" Target="mailto:carlos.gonzalez@gmail.com" TargetMode="External"/><Relationship Id="rId21" Type="http://schemas.openxmlformats.org/officeDocument/2006/relationships/hyperlink" Target="mailto:proyecto@tienda.com" TargetMode="External"/><Relationship Id="rId7" Type="http://schemas.openxmlformats.org/officeDocument/2006/relationships/hyperlink" Target="mailto:juan.ramirez@gmail.com" TargetMode="External"/><Relationship Id="rId12" Type="http://schemas.openxmlformats.org/officeDocument/2006/relationships/hyperlink" Target="mailto:valeria.flores@gmail.com" TargetMode="External"/><Relationship Id="rId17" Type="http://schemas.openxmlformats.org/officeDocument/2006/relationships/hyperlink" Target="mailto:daniel.ramirez@gmail.com" TargetMode="External"/><Relationship Id="rId25" Type="http://schemas.openxmlformats.org/officeDocument/2006/relationships/hyperlink" Target="https://www.tiktok.com/@bestsecurity.peru" TargetMode="External"/><Relationship Id="rId2" Type="http://schemas.openxmlformats.org/officeDocument/2006/relationships/hyperlink" Target="mailto:ana.morales@gmail.com" TargetMode="External"/><Relationship Id="rId16" Type="http://schemas.openxmlformats.org/officeDocument/2006/relationships/hyperlink" Target="mailto:isabel.castro@gmail.com" TargetMode="External"/><Relationship Id="rId20" Type="http://schemas.openxmlformats.org/officeDocument/2006/relationships/hyperlink" Target="mailto:soporte@tienda.com" TargetMode="External"/><Relationship Id="rId1" Type="http://schemas.openxmlformats.org/officeDocument/2006/relationships/slideLayout" Target="../slideLayouts/slideLayout8.xml"/><Relationship Id="rId6" Type="http://schemas.openxmlformats.org/officeDocument/2006/relationships/hyperlink" Target="mailto:sofia.herrera@gmail.com" TargetMode="External"/><Relationship Id="rId11" Type="http://schemas.openxmlformats.org/officeDocument/2006/relationships/hyperlink" Target="mailto:miguel.lopez@gmail.com" TargetMode="External"/><Relationship Id="rId24" Type="http://schemas.openxmlformats.org/officeDocument/2006/relationships/hyperlink" Target="https://www.instagram.com/bestperu/" TargetMode="External"/><Relationship Id="rId5" Type="http://schemas.openxmlformats.org/officeDocument/2006/relationships/hyperlink" Target="mailto:roberto.martinez@gmail.com" TargetMode="External"/><Relationship Id="rId15" Type="http://schemas.openxmlformats.org/officeDocument/2006/relationships/hyperlink" Target="mailto:gabriel.fernandez@gmail.com" TargetMode="External"/><Relationship Id="rId23" Type="http://schemas.openxmlformats.org/officeDocument/2006/relationships/hyperlink" Target="https://www.facebook.com/bsperu" TargetMode="External"/><Relationship Id="rId10" Type="http://schemas.openxmlformats.org/officeDocument/2006/relationships/hyperlink" Target="mailto:carolina.vargas@gmail.com" TargetMode="External"/><Relationship Id="rId19" Type="http://schemas.openxmlformats.org/officeDocument/2006/relationships/hyperlink" Target="mailto:alejandro.martinez@gmail.com" TargetMode="External"/><Relationship Id="rId4" Type="http://schemas.openxmlformats.org/officeDocument/2006/relationships/hyperlink" Target="mailto:laura.rodriguez@gmail.com" TargetMode="External"/><Relationship Id="rId9" Type="http://schemas.openxmlformats.org/officeDocument/2006/relationships/hyperlink" Target="mailto:pedro.diaz@gmail.com" TargetMode="External"/><Relationship Id="rId14" Type="http://schemas.openxmlformats.org/officeDocument/2006/relationships/hyperlink" Target="mailto:mariana.sanchez@gmail.com" TargetMode="External"/><Relationship Id="rId22" Type="http://schemas.openxmlformats.org/officeDocument/2006/relationships/hyperlink" Target="mailto:ventas@tienda.com" TargetMode="External"/><Relationship Id="rId27" Type="http://schemas.openxmlformats.org/officeDocument/2006/relationships/hyperlink" Target="https://www.linkedin.com/company/best-security-del-per%C3%B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á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79" name="Imagen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agen 4" descr="Primer plano de la tarjeta de circuitos">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ángulo con esquinas opuestas redondeadas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b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85" name="Forma lib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86" name="Forma lib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87" name="Forma lib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88" name="Forma lib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89" name="Forma lib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0" name="Forma lib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1" name="Forma lib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2" name="Forma lib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3" name="Rectá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4" name="Forma lib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5" name="Forma lib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6" name="Forma lib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7" name="Forma lib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8" name="Forma lib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99" name="Forma lib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100" name="Forma lib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101" name="Forma lib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102" name="Forma lib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sp>
            <p:nvSpPr>
              <p:cNvPr id="103" name="Rectá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PE"/>
              </a:p>
            </p:txBody>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rtl="0"/>
            <a:r>
              <a:rPr lang="es-PE" dirty="0"/>
              <a:t>PROYECTO </a:t>
            </a:r>
            <a:r>
              <a:rPr lang="es-PE" dirty="0">
                <a:solidFill>
                  <a:schemeClr val="accent2"/>
                </a:solidFill>
              </a:rPr>
              <a:t>FINAL</a:t>
            </a:r>
            <a:endParaRPr lang="es-ES" dirty="0"/>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marL="0" lvl="0" indent="0" algn="ctr" rtl="0">
              <a:spcBef>
                <a:spcPts val="0"/>
              </a:spcBef>
              <a:spcAft>
                <a:spcPts val="0"/>
              </a:spcAft>
              <a:buNone/>
            </a:pPr>
            <a:r>
              <a:rPr lang="es-MX" dirty="0">
                <a:solidFill>
                  <a:schemeClr val="tx1"/>
                </a:solidFill>
              </a:rPr>
              <a:t>Elaboración de la base de datos de La empresa</a:t>
            </a:r>
          </a:p>
          <a:p>
            <a:pPr marL="0" lvl="0" indent="0" algn="ctr" rtl="0">
              <a:spcBef>
                <a:spcPts val="0"/>
              </a:spcBef>
              <a:spcAft>
                <a:spcPts val="0"/>
              </a:spcAft>
              <a:buNone/>
            </a:pPr>
            <a:r>
              <a:rPr lang="es-MX" dirty="0">
                <a:solidFill>
                  <a:schemeClr val="tx1"/>
                </a:solidFill>
              </a:rPr>
              <a:t> best security</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nterfaz de usuario gráfica, Sitio web&#10;&#10;Descripción generada automáticamente">
            <a:extLst>
              <a:ext uri="{FF2B5EF4-FFF2-40B4-BE49-F238E27FC236}">
                <a16:creationId xmlns:a16="http://schemas.microsoft.com/office/drawing/2014/main" id="{0EB23305-C0C1-7A85-C1DC-83C4F33DC2B1}"/>
              </a:ext>
            </a:extLst>
          </p:cNvPr>
          <p:cNvPicPr>
            <a:picLocks noChangeAspect="1"/>
          </p:cNvPicPr>
          <p:nvPr/>
        </p:nvPicPr>
        <p:blipFill>
          <a:blip r:embed="rId2"/>
          <a:stretch>
            <a:fillRect/>
          </a:stretch>
        </p:blipFill>
        <p:spPr>
          <a:xfrm>
            <a:off x="1415291" y="1892315"/>
            <a:ext cx="4813305" cy="2002851"/>
          </a:xfrm>
          <a:prstGeom prst="rect">
            <a:avLst/>
          </a:prstGeom>
        </p:spPr>
      </p:pic>
      <p:sp>
        <p:nvSpPr>
          <p:cNvPr id="12" name="CuadroTexto 11">
            <a:extLst>
              <a:ext uri="{FF2B5EF4-FFF2-40B4-BE49-F238E27FC236}">
                <a16:creationId xmlns:a16="http://schemas.microsoft.com/office/drawing/2014/main" id="{DB427B04-2D99-A00E-FFE8-93DF931E5E30}"/>
              </a:ext>
            </a:extLst>
          </p:cNvPr>
          <p:cNvSpPr txBox="1"/>
          <p:nvPr/>
        </p:nvSpPr>
        <p:spPr>
          <a:xfrm>
            <a:off x="5299784" y="683739"/>
            <a:ext cx="1857624" cy="461665"/>
          </a:xfrm>
          <a:prstGeom prst="rect">
            <a:avLst/>
          </a:prstGeom>
          <a:noFill/>
        </p:spPr>
        <p:txBody>
          <a:bodyPr wrap="none" rtlCol="0">
            <a:spAutoFit/>
          </a:bodyPr>
          <a:lstStyle/>
          <a:p>
            <a:r>
              <a:rPr lang="es-PE" sz="2400" dirty="0"/>
              <a:t>Tabla Marcas</a:t>
            </a:r>
          </a:p>
        </p:txBody>
      </p:sp>
      <p:pic>
        <p:nvPicPr>
          <p:cNvPr id="5" name="Imagen 4" descr="Interfaz de usuario gráfica, Sitio web&#10;&#10;Descripción generada automáticamente">
            <a:extLst>
              <a:ext uri="{FF2B5EF4-FFF2-40B4-BE49-F238E27FC236}">
                <a16:creationId xmlns:a16="http://schemas.microsoft.com/office/drawing/2014/main" id="{620D424E-428B-763D-EE29-CE5F2BC2BE87}"/>
              </a:ext>
            </a:extLst>
          </p:cNvPr>
          <p:cNvPicPr>
            <a:picLocks noChangeAspect="1"/>
          </p:cNvPicPr>
          <p:nvPr/>
        </p:nvPicPr>
        <p:blipFill>
          <a:blip r:embed="rId3"/>
          <a:stretch>
            <a:fillRect/>
          </a:stretch>
        </p:blipFill>
        <p:spPr>
          <a:xfrm>
            <a:off x="1415290" y="4203927"/>
            <a:ext cx="4813306" cy="2010036"/>
          </a:xfrm>
          <a:prstGeom prst="rect">
            <a:avLst/>
          </a:prstGeom>
        </p:spPr>
      </p:pic>
      <p:pic>
        <p:nvPicPr>
          <p:cNvPr id="9" name="Imagen 8" descr="Imagen de la pantalla de un celular con texto e imagen&#10;&#10;Descripción generada automáticamente con confianza media">
            <a:extLst>
              <a:ext uri="{FF2B5EF4-FFF2-40B4-BE49-F238E27FC236}">
                <a16:creationId xmlns:a16="http://schemas.microsoft.com/office/drawing/2014/main" id="{AA06121D-ED41-1ADC-4DA4-CFB4AB63626F}"/>
              </a:ext>
            </a:extLst>
          </p:cNvPr>
          <p:cNvPicPr>
            <a:picLocks noChangeAspect="1"/>
          </p:cNvPicPr>
          <p:nvPr/>
        </p:nvPicPr>
        <p:blipFill>
          <a:blip r:embed="rId4"/>
          <a:stretch>
            <a:fillRect/>
          </a:stretch>
        </p:blipFill>
        <p:spPr>
          <a:xfrm>
            <a:off x="6431426" y="2646484"/>
            <a:ext cx="5093458" cy="2228117"/>
          </a:xfrm>
          <a:prstGeom prst="rect">
            <a:avLst/>
          </a:prstGeom>
        </p:spPr>
      </p:pic>
    </p:spTree>
    <p:extLst>
      <p:ext uri="{BB962C8B-B14F-4D97-AF65-F5344CB8AC3E}">
        <p14:creationId xmlns:p14="http://schemas.microsoft.com/office/powerpoint/2010/main" val="74117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37BC3CE-7D09-1C0F-5073-8D356D471A29}"/>
              </a:ext>
            </a:extLst>
          </p:cNvPr>
          <p:cNvSpPr txBox="1"/>
          <p:nvPr/>
        </p:nvSpPr>
        <p:spPr>
          <a:xfrm>
            <a:off x="4502757" y="551755"/>
            <a:ext cx="2316083" cy="461665"/>
          </a:xfrm>
          <a:prstGeom prst="rect">
            <a:avLst/>
          </a:prstGeom>
          <a:noFill/>
        </p:spPr>
        <p:txBody>
          <a:bodyPr wrap="none" rtlCol="0">
            <a:spAutoFit/>
          </a:bodyPr>
          <a:lstStyle/>
          <a:p>
            <a:r>
              <a:rPr lang="es-PE" sz="2400" dirty="0"/>
              <a:t>Tabla Categorias</a:t>
            </a:r>
          </a:p>
        </p:txBody>
      </p:sp>
      <p:pic>
        <p:nvPicPr>
          <p:cNvPr id="4" name="Imagen 3" descr="Imagen que contiene Diagrama&#10;&#10;Descripción generada automáticamente">
            <a:extLst>
              <a:ext uri="{FF2B5EF4-FFF2-40B4-BE49-F238E27FC236}">
                <a16:creationId xmlns:a16="http://schemas.microsoft.com/office/drawing/2014/main" id="{54DBE2E9-C4DE-EC52-1646-907057E97576}"/>
              </a:ext>
            </a:extLst>
          </p:cNvPr>
          <p:cNvPicPr>
            <a:picLocks noChangeAspect="1"/>
          </p:cNvPicPr>
          <p:nvPr/>
        </p:nvPicPr>
        <p:blipFill>
          <a:blip r:embed="rId2"/>
          <a:stretch>
            <a:fillRect/>
          </a:stretch>
        </p:blipFill>
        <p:spPr>
          <a:xfrm>
            <a:off x="2049485" y="1671235"/>
            <a:ext cx="8033761" cy="4120660"/>
          </a:xfrm>
          <a:prstGeom prst="rect">
            <a:avLst/>
          </a:prstGeom>
        </p:spPr>
      </p:pic>
    </p:spTree>
    <p:extLst>
      <p:ext uri="{BB962C8B-B14F-4D97-AF65-F5344CB8AC3E}">
        <p14:creationId xmlns:p14="http://schemas.microsoft.com/office/powerpoint/2010/main" val="416716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143001" y="374366"/>
            <a:ext cx="4545622" cy="1094765"/>
          </a:xfrm>
        </p:spPr>
        <p:txBody>
          <a:bodyPr anchor="ctr">
            <a:normAutofit/>
          </a:bodyPr>
          <a:lstStyle/>
          <a:p>
            <a:r>
              <a:rPr lang="es-PE" dirty="0"/>
              <a:t>Creación de tablas</a:t>
            </a:r>
          </a:p>
        </p:txBody>
      </p:sp>
      <p:pic>
        <p:nvPicPr>
          <p:cNvPr id="2" name="Imagen 1" descr="Interfaz de usuario gráfica, Texto, Aplicación&#10;&#10;Descripción generada automáticamente">
            <a:extLst>
              <a:ext uri="{FF2B5EF4-FFF2-40B4-BE49-F238E27FC236}">
                <a16:creationId xmlns:a16="http://schemas.microsoft.com/office/drawing/2014/main" id="{BD4FB0B8-7F0D-A4CA-F1CE-D4083BAF8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57020" y="1683850"/>
            <a:ext cx="9004250" cy="3916850"/>
          </a:xfrm>
          <a:prstGeom prst="rect">
            <a:avLst/>
          </a:prstGeom>
          <a:noFill/>
        </p:spPr>
      </p:pic>
    </p:spTree>
    <p:extLst>
      <p:ext uri="{BB962C8B-B14F-4D97-AF65-F5344CB8AC3E}">
        <p14:creationId xmlns:p14="http://schemas.microsoft.com/office/powerpoint/2010/main" val="427446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642575" y="663612"/>
            <a:ext cx="4133972" cy="771206"/>
          </a:xfrm>
        </p:spPr>
        <p:txBody>
          <a:bodyPr anchor="b">
            <a:normAutofit/>
          </a:bodyPr>
          <a:lstStyle/>
          <a:p>
            <a:r>
              <a:rPr lang="es-PE" dirty="0"/>
              <a:t>Creación </a:t>
            </a:r>
            <a:r>
              <a:rPr lang="es-PE" dirty="0">
                <a:solidFill>
                  <a:srgbClr val="FFC000"/>
                </a:solidFill>
              </a:rPr>
              <a:t>de</a:t>
            </a:r>
            <a:r>
              <a:rPr lang="es-PE" dirty="0"/>
              <a:t> tablas</a:t>
            </a:r>
          </a:p>
        </p:txBody>
      </p:sp>
      <p:sp>
        <p:nvSpPr>
          <p:cNvPr id="15" name="Text Placeholder 3">
            <a:extLst>
              <a:ext uri="{FF2B5EF4-FFF2-40B4-BE49-F238E27FC236}">
                <a16:creationId xmlns:a16="http://schemas.microsoft.com/office/drawing/2014/main" id="{F45EA0F2-59F0-452B-699E-460712ED8621}"/>
              </a:ext>
            </a:extLst>
          </p:cNvPr>
          <p:cNvSpPr>
            <a:spLocks noGrp="1"/>
          </p:cNvSpPr>
          <p:nvPr>
            <p:ph type="body" sz="half" idx="2"/>
          </p:nvPr>
        </p:nvSpPr>
        <p:spPr>
          <a:xfrm>
            <a:off x="903923" y="1792286"/>
            <a:ext cx="5934511" cy="3541714"/>
          </a:xfrm>
        </p:spPr>
        <p:txBody>
          <a:bodyPr>
            <a:normAutofit lnSpcReduction="10000"/>
          </a:bodyPr>
          <a:lstStyle/>
          <a:p>
            <a:r>
              <a:rPr lang="en-US" sz="2400" dirty="0">
                <a:latin typeface="Arial" panose="020B0604020202020204" pitchFamily="34" charset="0"/>
                <a:cs typeface="Arial" panose="020B0604020202020204" pitchFamily="34" charset="0"/>
              </a:rPr>
              <a:t>Realizamos todos pasos para hacer las tablas Clientes, Contactos, detalle de ventas, empleados, locales, Productos, Proveedores, redes sociales, sub categorias productos, venta y categoria produtos creacion, Lo cual nos muestra en la imagen todas las tablas creadas en el Proyecto.</a:t>
            </a:r>
          </a:p>
        </p:txBody>
      </p:sp>
      <p:pic>
        <p:nvPicPr>
          <p:cNvPr id="4" name="Imagen 3">
            <a:extLst>
              <a:ext uri="{FF2B5EF4-FFF2-40B4-BE49-F238E27FC236}">
                <a16:creationId xmlns:a16="http://schemas.microsoft.com/office/drawing/2014/main" id="{AC7B69AC-A2E5-66D6-04F0-3AC4F891BC7C}"/>
              </a:ext>
            </a:extLst>
          </p:cNvPr>
          <p:cNvPicPr>
            <a:picLocks noChangeAspect="1"/>
          </p:cNvPicPr>
          <p:nvPr/>
        </p:nvPicPr>
        <p:blipFill>
          <a:blip r:embed="rId2"/>
          <a:stretch>
            <a:fillRect/>
          </a:stretch>
        </p:blipFill>
        <p:spPr>
          <a:xfrm>
            <a:off x="7461752" y="289560"/>
            <a:ext cx="3826325" cy="6126480"/>
          </a:xfrm>
          <a:prstGeom prst="rect">
            <a:avLst/>
          </a:prstGeom>
        </p:spPr>
      </p:pic>
    </p:spTree>
    <p:extLst>
      <p:ext uri="{BB962C8B-B14F-4D97-AF65-F5344CB8AC3E}">
        <p14:creationId xmlns:p14="http://schemas.microsoft.com/office/powerpoint/2010/main" val="82723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6583492" cy="714538"/>
          </a:xfrm>
        </p:spPr>
        <p:txBody>
          <a:bodyPr>
            <a:normAutofit fontScale="90000"/>
          </a:bodyPr>
          <a:lstStyle/>
          <a:p>
            <a:r>
              <a:rPr lang="es-PE" dirty="0"/>
              <a:t>1.	</a:t>
            </a:r>
            <a:r>
              <a:rPr lang="es-PE" dirty="0">
                <a:solidFill>
                  <a:srgbClr val="FFC000"/>
                </a:solidFill>
              </a:rPr>
              <a:t>Tabla: </a:t>
            </a:r>
            <a:r>
              <a:rPr lang="es-PE" dirty="0"/>
              <a:t>CategoriasProductos</a:t>
            </a:r>
          </a:p>
        </p:txBody>
      </p:sp>
      <p:pic>
        <p:nvPicPr>
          <p:cNvPr id="2" name="Imagen 1">
            <a:extLst>
              <a:ext uri="{FF2B5EF4-FFF2-40B4-BE49-F238E27FC236}">
                <a16:creationId xmlns:a16="http://schemas.microsoft.com/office/drawing/2014/main" id="{A62D7882-8442-8F3F-AACF-B414419359C0}"/>
              </a:ext>
            </a:extLst>
          </p:cNvPr>
          <p:cNvPicPr>
            <a:picLocks noChangeAspect="1"/>
          </p:cNvPicPr>
          <p:nvPr/>
        </p:nvPicPr>
        <p:blipFill>
          <a:blip r:embed="rId2"/>
          <a:stretch>
            <a:fillRect/>
          </a:stretch>
        </p:blipFill>
        <p:spPr>
          <a:xfrm>
            <a:off x="4574331" y="3219962"/>
            <a:ext cx="5494579" cy="3402836"/>
          </a:xfrm>
          <a:prstGeom prst="rect">
            <a:avLst/>
          </a:prstGeom>
        </p:spPr>
      </p:pic>
      <p:pic>
        <p:nvPicPr>
          <p:cNvPr id="4" name="Imagen 3">
            <a:extLst>
              <a:ext uri="{FF2B5EF4-FFF2-40B4-BE49-F238E27FC236}">
                <a16:creationId xmlns:a16="http://schemas.microsoft.com/office/drawing/2014/main" id="{29EDF537-C07F-C8DA-9C9D-350A5966B0E9}"/>
              </a:ext>
            </a:extLst>
          </p:cNvPr>
          <p:cNvPicPr>
            <a:picLocks noChangeAspect="1"/>
          </p:cNvPicPr>
          <p:nvPr/>
        </p:nvPicPr>
        <p:blipFill>
          <a:blip r:embed="rId3"/>
          <a:stretch>
            <a:fillRect/>
          </a:stretch>
        </p:blipFill>
        <p:spPr>
          <a:xfrm>
            <a:off x="1463228" y="1122044"/>
            <a:ext cx="2924175" cy="4524375"/>
          </a:xfrm>
          <a:prstGeom prst="rect">
            <a:avLst/>
          </a:prstGeom>
        </p:spPr>
      </p:pic>
      <p:pic>
        <p:nvPicPr>
          <p:cNvPr id="3" name="Imagen 2"/>
          <p:cNvPicPr>
            <a:picLocks noChangeAspect="1"/>
          </p:cNvPicPr>
          <p:nvPr/>
        </p:nvPicPr>
        <p:blipFill>
          <a:blip r:embed="rId4"/>
          <a:stretch>
            <a:fillRect/>
          </a:stretch>
        </p:blipFill>
        <p:spPr>
          <a:xfrm>
            <a:off x="4574331" y="1122044"/>
            <a:ext cx="5314950" cy="2019300"/>
          </a:xfrm>
          <a:prstGeom prst="rect">
            <a:avLst/>
          </a:prstGeom>
        </p:spPr>
      </p:pic>
    </p:spTree>
    <p:extLst>
      <p:ext uri="{BB962C8B-B14F-4D97-AF65-F5344CB8AC3E}">
        <p14:creationId xmlns:p14="http://schemas.microsoft.com/office/powerpoint/2010/main" val="85802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2.	</a:t>
            </a:r>
            <a:r>
              <a:rPr lang="es-PE" dirty="0">
                <a:solidFill>
                  <a:srgbClr val="FFC000"/>
                </a:solidFill>
              </a:rPr>
              <a:t>Tabla:</a:t>
            </a:r>
            <a:r>
              <a:rPr lang="es-PE" dirty="0"/>
              <a:t> SubcategoriasProductos</a:t>
            </a:r>
          </a:p>
        </p:txBody>
      </p:sp>
      <p:pic>
        <p:nvPicPr>
          <p:cNvPr id="3" name="Imagen 2">
            <a:extLst>
              <a:ext uri="{FF2B5EF4-FFF2-40B4-BE49-F238E27FC236}">
                <a16:creationId xmlns:a16="http://schemas.microsoft.com/office/drawing/2014/main" id="{92E4A643-EB41-86E1-5AE3-D4C114BAE7F1}"/>
              </a:ext>
            </a:extLst>
          </p:cNvPr>
          <p:cNvPicPr>
            <a:picLocks noChangeAspect="1"/>
          </p:cNvPicPr>
          <p:nvPr/>
        </p:nvPicPr>
        <p:blipFill>
          <a:blip r:embed="rId2"/>
          <a:stretch>
            <a:fillRect/>
          </a:stretch>
        </p:blipFill>
        <p:spPr>
          <a:xfrm>
            <a:off x="6138004" y="3305875"/>
            <a:ext cx="3562350" cy="3226809"/>
          </a:xfrm>
          <a:prstGeom prst="rect">
            <a:avLst/>
          </a:prstGeom>
        </p:spPr>
      </p:pic>
      <p:pic>
        <p:nvPicPr>
          <p:cNvPr id="6" name="Imagen 5">
            <a:extLst>
              <a:ext uri="{FF2B5EF4-FFF2-40B4-BE49-F238E27FC236}">
                <a16:creationId xmlns:a16="http://schemas.microsoft.com/office/drawing/2014/main" id="{CD275DA5-6D44-964C-BD52-7592FAC62BAF}"/>
              </a:ext>
            </a:extLst>
          </p:cNvPr>
          <p:cNvPicPr>
            <a:picLocks noChangeAspect="1"/>
          </p:cNvPicPr>
          <p:nvPr/>
        </p:nvPicPr>
        <p:blipFill>
          <a:blip r:embed="rId3"/>
          <a:stretch>
            <a:fillRect/>
          </a:stretch>
        </p:blipFill>
        <p:spPr>
          <a:xfrm>
            <a:off x="1463228" y="837949"/>
            <a:ext cx="3267355" cy="5694735"/>
          </a:xfrm>
          <a:prstGeom prst="rect">
            <a:avLst/>
          </a:prstGeom>
        </p:spPr>
      </p:pic>
      <p:pic>
        <p:nvPicPr>
          <p:cNvPr id="2" name="Imagen 1"/>
          <p:cNvPicPr>
            <a:picLocks noChangeAspect="1"/>
          </p:cNvPicPr>
          <p:nvPr/>
        </p:nvPicPr>
        <p:blipFill>
          <a:blip r:embed="rId4"/>
          <a:stretch>
            <a:fillRect/>
          </a:stretch>
        </p:blipFill>
        <p:spPr>
          <a:xfrm>
            <a:off x="5223604" y="927206"/>
            <a:ext cx="4972050" cy="2181225"/>
          </a:xfrm>
          <a:prstGeom prst="rect">
            <a:avLst/>
          </a:prstGeom>
        </p:spPr>
      </p:pic>
    </p:spTree>
    <p:extLst>
      <p:ext uri="{BB962C8B-B14F-4D97-AF65-F5344CB8AC3E}">
        <p14:creationId xmlns:p14="http://schemas.microsoft.com/office/powerpoint/2010/main" val="942942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3.	</a:t>
            </a:r>
            <a:r>
              <a:rPr lang="es-PE" dirty="0">
                <a:solidFill>
                  <a:srgbClr val="FFC000"/>
                </a:solidFill>
              </a:rPr>
              <a:t>Tabla</a:t>
            </a:r>
            <a:r>
              <a:rPr lang="es-PE" dirty="0"/>
              <a:t>: Productos</a:t>
            </a:r>
          </a:p>
        </p:txBody>
      </p:sp>
      <p:pic>
        <p:nvPicPr>
          <p:cNvPr id="4" name="Imagen 3">
            <a:extLst>
              <a:ext uri="{FF2B5EF4-FFF2-40B4-BE49-F238E27FC236}">
                <a16:creationId xmlns:a16="http://schemas.microsoft.com/office/drawing/2014/main" id="{679DDA0C-D081-6082-54D1-8BBAEAA823F0}"/>
              </a:ext>
            </a:extLst>
          </p:cNvPr>
          <p:cNvPicPr>
            <a:picLocks noChangeAspect="1"/>
          </p:cNvPicPr>
          <p:nvPr/>
        </p:nvPicPr>
        <p:blipFill>
          <a:blip r:embed="rId2"/>
          <a:stretch>
            <a:fillRect/>
          </a:stretch>
        </p:blipFill>
        <p:spPr>
          <a:xfrm>
            <a:off x="1234439" y="729762"/>
            <a:ext cx="3354229" cy="5846150"/>
          </a:xfrm>
          <a:prstGeom prst="rect">
            <a:avLst/>
          </a:prstGeom>
        </p:spPr>
      </p:pic>
      <p:pic>
        <p:nvPicPr>
          <p:cNvPr id="7" name="Imagen 6">
            <a:extLst>
              <a:ext uri="{FF2B5EF4-FFF2-40B4-BE49-F238E27FC236}">
                <a16:creationId xmlns:a16="http://schemas.microsoft.com/office/drawing/2014/main" id="{52399F12-4E82-D859-26AD-3D045F88E24A}"/>
              </a:ext>
            </a:extLst>
          </p:cNvPr>
          <p:cNvPicPr>
            <a:picLocks noChangeAspect="1"/>
          </p:cNvPicPr>
          <p:nvPr/>
        </p:nvPicPr>
        <p:blipFill>
          <a:blip r:embed="rId3"/>
          <a:stretch>
            <a:fillRect/>
          </a:stretch>
        </p:blipFill>
        <p:spPr>
          <a:xfrm>
            <a:off x="5956435" y="729762"/>
            <a:ext cx="4467913" cy="5846150"/>
          </a:xfrm>
          <a:prstGeom prst="rect">
            <a:avLst/>
          </a:prstGeom>
        </p:spPr>
      </p:pic>
    </p:spTree>
    <p:extLst>
      <p:ext uri="{BB962C8B-B14F-4D97-AF65-F5344CB8AC3E}">
        <p14:creationId xmlns:p14="http://schemas.microsoft.com/office/powerpoint/2010/main" val="209800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46331AF-F179-93D9-36BB-C8C890A7D21C}"/>
              </a:ext>
            </a:extLst>
          </p:cNvPr>
          <p:cNvPicPr>
            <a:picLocks noChangeAspect="1"/>
          </p:cNvPicPr>
          <p:nvPr/>
        </p:nvPicPr>
        <p:blipFill>
          <a:blip r:embed="rId2"/>
          <a:stretch>
            <a:fillRect/>
          </a:stretch>
        </p:blipFill>
        <p:spPr>
          <a:xfrm>
            <a:off x="862465" y="995363"/>
            <a:ext cx="4395335" cy="4968284"/>
          </a:xfrm>
          <a:prstGeom prst="rect">
            <a:avLst/>
          </a:prstGeom>
        </p:spPr>
      </p:pic>
      <p:pic>
        <p:nvPicPr>
          <p:cNvPr id="2" name="Imagen 1"/>
          <p:cNvPicPr>
            <a:picLocks noChangeAspect="1"/>
          </p:cNvPicPr>
          <p:nvPr/>
        </p:nvPicPr>
        <p:blipFill>
          <a:blip r:embed="rId3"/>
          <a:stretch>
            <a:fillRect/>
          </a:stretch>
        </p:blipFill>
        <p:spPr>
          <a:xfrm>
            <a:off x="5549719" y="1814512"/>
            <a:ext cx="6099356" cy="3233738"/>
          </a:xfrm>
          <a:prstGeom prst="rect">
            <a:avLst/>
          </a:prstGeom>
        </p:spPr>
      </p:pic>
    </p:spTree>
    <p:extLst>
      <p:ext uri="{BB962C8B-B14F-4D97-AF65-F5344CB8AC3E}">
        <p14:creationId xmlns:p14="http://schemas.microsoft.com/office/powerpoint/2010/main" val="692197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4.	</a:t>
            </a:r>
            <a:r>
              <a:rPr lang="es-PE" dirty="0">
                <a:solidFill>
                  <a:srgbClr val="FFC000"/>
                </a:solidFill>
              </a:rPr>
              <a:t>Tabla</a:t>
            </a:r>
            <a:r>
              <a:rPr lang="es-PE" dirty="0"/>
              <a:t>: Locales</a:t>
            </a:r>
          </a:p>
        </p:txBody>
      </p:sp>
      <p:pic>
        <p:nvPicPr>
          <p:cNvPr id="3" name="Imagen 2">
            <a:extLst>
              <a:ext uri="{FF2B5EF4-FFF2-40B4-BE49-F238E27FC236}">
                <a16:creationId xmlns:a16="http://schemas.microsoft.com/office/drawing/2014/main" id="{9E588D57-1FAB-8213-1023-FAC8997C4EE7}"/>
              </a:ext>
            </a:extLst>
          </p:cNvPr>
          <p:cNvPicPr>
            <a:picLocks noChangeAspect="1"/>
          </p:cNvPicPr>
          <p:nvPr/>
        </p:nvPicPr>
        <p:blipFill>
          <a:blip r:embed="rId2"/>
          <a:stretch>
            <a:fillRect/>
          </a:stretch>
        </p:blipFill>
        <p:spPr>
          <a:xfrm>
            <a:off x="836498" y="3219451"/>
            <a:ext cx="5130631" cy="2914650"/>
          </a:xfrm>
          <a:prstGeom prst="rect">
            <a:avLst/>
          </a:prstGeom>
        </p:spPr>
      </p:pic>
      <p:pic>
        <p:nvPicPr>
          <p:cNvPr id="5" name="Imagen 4">
            <a:extLst>
              <a:ext uri="{FF2B5EF4-FFF2-40B4-BE49-F238E27FC236}">
                <a16:creationId xmlns:a16="http://schemas.microsoft.com/office/drawing/2014/main" id="{22BE66EE-A50B-3B59-29FE-013E0FA108DF}"/>
              </a:ext>
            </a:extLst>
          </p:cNvPr>
          <p:cNvPicPr>
            <a:picLocks noChangeAspect="1"/>
          </p:cNvPicPr>
          <p:nvPr/>
        </p:nvPicPr>
        <p:blipFill>
          <a:blip r:embed="rId3"/>
          <a:stretch>
            <a:fillRect/>
          </a:stretch>
        </p:blipFill>
        <p:spPr>
          <a:xfrm>
            <a:off x="2439548" y="729762"/>
            <a:ext cx="5987212" cy="1971330"/>
          </a:xfrm>
          <a:prstGeom prst="rect">
            <a:avLst/>
          </a:prstGeom>
        </p:spPr>
      </p:pic>
      <p:pic>
        <p:nvPicPr>
          <p:cNvPr id="2" name="Imagen 1"/>
          <p:cNvPicPr>
            <a:picLocks noChangeAspect="1"/>
          </p:cNvPicPr>
          <p:nvPr/>
        </p:nvPicPr>
        <p:blipFill>
          <a:blip r:embed="rId4"/>
          <a:stretch>
            <a:fillRect/>
          </a:stretch>
        </p:blipFill>
        <p:spPr>
          <a:xfrm>
            <a:off x="6148387" y="3219451"/>
            <a:ext cx="5381625" cy="2876550"/>
          </a:xfrm>
          <a:prstGeom prst="rect">
            <a:avLst/>
          </a:prstGeom>
        </p:spPr>
      </p:pic>
    </p:spTree>
    <p:extLst>
      <p:ext uri="{BB962C8B-B14F-4D97-AF65-F5344CB8AC3E}">
        <p14:creationId xmlns:p14="http://schemas.microsoft.com/office/powerpoint/2010/main" val="3642166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5.	</a:t>
            </a:r>
            <a:r>
              <a:rPr lang="es-PE" dirty="0">
                <a:solidFill>
                  <a:srgbClr val="FFC000"/>
                </a:solidFill>
              </a:rPr>
              <a:t>Tabla</a:t>
            </a:r>
            <a:r>
              <a:rPr lang="es-PE" dirty="0"/>
              <a:t>: Contactos</a:t>
            </a:r>
          </a:p>
        </p:txBody>
      </p:sp>
      <p:pic>
        <p:nvPicPr>
          <p:cNvPr id="4" name="Imagen 3">
            <a:extLst>
              <a:ext uri="{FF2B5EF4-FFF2-40B4-BE49-F238E27FC236}">
                <a16:creationId xmlns:a16="http://schemas.microsoft.com/office/drawing/2014/main" id="{0A6266FB-CC07-E9AC-5F0B-257F71A17DC4}"/>
              </a:ext>
            </a:extLst>
          </p:cNvPr>
          <p:cNvPicPr>
            <a:picLocks noChangeAspect="1"/>
          </p:cNvPicPr>
          <p:nvPr/>
        </p:nvPicPr>
        <p:blipFill>
          <a:blip r:embed="rId2"/>
          <a:stretch>
            <a:fillRect/>
          </a:stretch>
        </p:blipFill>
        <p:spPr>
          <a:xfrm>
            <a:off x="491678" y="4210755"/>
            <a:ext cx="5989908" cy="1721372"/>
          </a:xfrm>
          <a:prstGeom prst="rect">
            <a:avLst/>
          </a:prstGeom>
        </p:spPr>
      </p:pic>
      <p:pic>
        <p:nvPicPr>
          <p:cNvPr id="6" name="Imagen 5">
            <a:extLst>
              <a:ext uri="{FF2B5EF4-FFF2-40B4-BE49-F238E27FC236}">
                <a16:creationId xmlns:a16="http://schemas.microsoft.com/office/drawing/2014/main" id="{CF947600-3209-4E6F-F771-7DA3D045DDF6}"/>
              </a:ext>
            </a:extLst>
          </p:cNvPr>
          <p:cNvPicPr>
            <a:picLocks noChangeAspect="1"/>
          </p:cNvPicPr>
          <p:nvPr/>
        </p:nvPicPr>
        <p:blipFill>
          <a:blip r:embed="rId3"/>
          <a:stretch>
            <a:fillRect/>
          </a:stretch>
        </p:blipFill>
        <p:spPr>
          <a:xfrm>
            <a:off x="6631483" y="3878749"/>
            <a:ext cx="4779467" cy="2369651"/>
          </a:xfrm>
          <a:prstGeom prst="rect">
            <a:avLst/>
          </a:prstGeom>
        </p:spPr>
      </p:pic>
      <p:pic>
        <p:nvPicPr>
          <p:cNvPr id="2" name="Imagen 1"/>
          <p:cNvPicPr>
            <a:picLocks noChangeAspect="1"/>
          </p:cNvPicPr>
          <p:nvPr/>
        </p:nvPicPr>
        <p:blipFill>
          <a:blip r:embed="rId4"/>
          <a:stretch>
            <a:fillRect/>
          </a:stretch>
        </p:blipFill>
        <p:spPr>
          <a:xfrm>
            <a:off x="2219334" y="729762"/>
            <a:ext cx="6427639" cy="2766455"/>
          </a:xfrm>
          <a:prstGeom prst="rect">
            <a:avLst/>
          </a:prstGeom>
        </p:spPr>
      </p:pic>
    </p:spTree>
    <p:extLst>
      <p:ext uri="{BB962C8B-B14F-4D97-AF65-F5344CB8AC3E}">
        <p14:creationId xmlns:p14="http://schemas.microsoft.com/office/powerpoint/2010/main" val="418453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707065-A5AC-C90C-D38B-78946135743B}"/>
              </a:ext>
            </a:extLst>
          </p:cNvPr>
          <p:cNvSpPr>
            <a:spLocks noGrp="1"/>
          </p:cNvSpPr>
          <p:nvPr>
            <p:ph type="ctrTitle"/>
          </p:nvPr>
        </p:nvSpPr>
        <p:spPr>
          <a:xfrm>
            <a:off x="2527056" y="1062036"/>
            <a:ext cx="4234692" cy="793140"/>
          </a:xfrm>
        </p:spPr>
        <p:txBody>
          <a:bodyPr/>
          <a:lstStyle/>
          <a:p>
            <a:r>
              <a:rPr lang="en-US" dirty="0"/>
              <a:t>dES</a:t>
            </a:r>
            <a:r>
              <a:rPr lang="en-US" dirty="0">
                <a:solidFill>
                  <a:schemeClr val="accent2">
                    <a:lumMod val="75000"/>
                  </a:schemeClr>
                </a:solidFill>
              </a:rPr>
              <a:t>CRIPC</a:t>
            </a:r>
            <a:r>
              <a:rPr lang="en-US" dirty="0"/>
              <a:t>ION</a:t>
            </a:r>
            <a:endParaRPr lang="es-PE" dirty="0"/>
          </a:p>
        </p:txBody>
      </p:sp>
      <p:sp>
        <p:nvSpPr>
          <p:cNvPr id="3" name="Subtítulo 2">
            <a:extLst>
              <a:ext uri="{FF2B5EF4-FFF2-40B4-BE49-F238E27FC236}">
                <a16:creationId xmlns:a16="http://schemas.microsoft.com/office/drawing/2014/main" id="{990E6AB5-F2A5-247A-218A-B1230BA7BA11}"/>
              </a:ext>
            </a:extLst>
          </p:cNvPr>
          <p:cNvSpPr>
            <a:spLocks noGrp="1"/>
          </p:cNvSpPr>
          <p:nvPr>
            <p:ph type="subTitle" idx="1"/>
          </p:nvPr>
        </p:nvSpPr>
        <p:spPr>
          <a:xfrm>
            <a:off x="2614979" y="2224455"/>
            <a:ext cx="7839076" cy="3538672"/>
          </a:xfrm>
        </p:spPr>
        <p:txBody>
          <a:bodyPr>
            <a:normAutofit fontScale="47500" lnSpcReduction="20000"/>
          </a:bodyPr>
          <a:lstStyle/>
          <a:p>
            <a:pPr algn="just"/>
            <a:r>
              <a:rPr lang="es-MX" sz="3400" dirty="0">
                <a:solidFill>
                  <a:srgbClr val="FFFF00"/>
                </a:solidFill>
              </a:rPr>
              <a:t>ES una empresa peruana dedicada a la importación y comercialización de productos de seguridad electrónica de alta calidad y tecnología innovadora. Esta es nuestra línea de productos: Cámaras de video vigilancia (CCTV), alarmas contra intrusión, sistemas contra incendios, control de acceso y video porteros, cercos eléctricos, redes y radiocomunicaciones, etc.</a:t>
            </a:r>
          </a:p>
          <a:p>
            <a:pPr algn="just"/>
            <a:r>
              <a:rPr lang="es-MX" sz="3400" dirty="0">
                <a:solidFill>
                  <a:srgbClr val="FFFF00"/>
                </a:solidFill>
              </a:rPr>
              <a:t>Best Security del Perú S.A.C. es una empresa que pertenece al grupo HBG (Hagroy Business Group). Este grupo es uno de los holdings más importantes de la industria de la seguridad electrónica en el Perú y Latinoamérica y cuenta con más de 30 años de experiencia. Su aporte a la sociedad ha tenido un gran impacto en soluciones tecnológicas para combatir y prevenir actos delictivos, siniestros y emergencias de gran necesidad por la sociedad.</a:t>
            </a:r>
          </a:p>
          <a:p>
            <a:endParaRPr lang="es-PE" dirty="0"/>
          </a:p>
        </p:txBody>
      </p:sp>
    </p:spTree>
    <p:extLst>
      <p:ext uri="{BB962C8B-B14F-4D97-AF65-F5344CB8AC3E}">
        <p14:creationId xmlns:p14="http://schemas.microsoft.com/office/powerpoint/2010/main" val="1769324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6.	</a:t>
            </a:r>
            <a:r>
              <a:rPr lang="es-PE" dirty="0">
                <a:solidFill>
                  <a:srgbClr val="FFC000"/>
                </a:solidFill>
              </a:rPr>
              <a:t>Tabla</a:t>
            </a:r>
            <a:r>
              <a:rPr lang="es-PE" dirty="0"/>
              <a:t>: Proveedores</a:t>
            </a:r>
          </a:p>
        </p:txBody>
      </p:sp>
      <p:pic>
        <p:nvPicPr>
          <p:cNvPr id="3" name="Imagen 2">
            <a:extLst>
              <a:ext uri="{FF2B5EF4-FFF2-40B4-BE49-F238E27FC236}">
                <a16:creationId xmlns:a16="http://schemas.microsoft.com/office/drawing/2014/main" id="{D9C017E1-D17D-75C8-005C-AF3EB7FACA7E}"/>
              </a:ext>
            </a:extLst>
          </p:cNvPr>
          <p:cNvPicPr>
            <a:picLocks noChangeAspect="1"/>
          </p:cNvPicPr>
          <p:nvPr/>
        </p:nvPicPr>
        <p:blipFill>
          <a:blip r:embed="rId2"/>
          <a:stretch>
            <a:fillRect/>
          </a:stretch>
        </p:blipFill>
        <p:spPr>
          <a:xfrm>
            <a:off x="1042567" y="3969757"/>
            <a:ext cx="5358233" cy="2088437"/>
          </a:xfrm>
          <a:prstGeom prst="rect">
            <a:avLst/>
          </a:prstGeom>
        </p:spPr>
      </p:pic>
      <p:pic>
        <p:nvPicPr>
          <p:cNvPr id="5" name="Imagen 4">
            <a:extLst>
              <a:ext uri="{FF2B5EF4-FFF2-40B4-BE49-F238E27FC236}">
                <a16:creationId xmlns:a16="http://schemas.microsoft.com/office/drawing/2014/main" id="{B7CD275C-EC46-7006-E7A4-1104D962FDD8}"/>
              </a:ext>
            </a:extLst>
          </p:cNvPr>
          <p:cNvPicPr>
            <a:picLocks noChangeAspect="1"/>
          </p:cNvPicPr>
          <p:nvPr/>
        </p:nvPicPr>
        <p:blipFill>
          <a:blip r:embed="rId3"/>
          <a:stretch>
            <a:fillRect/>
          </a:stretch>
        </p:blipFill>
        <p:spPr>
          <a:xfrm>
            <a:off x="6469793" y="3874653"/>
            <a:ext cx="4548314" cy="2278643"/>
          </a:xfrm>
          <a:prstGeom prst="rect">
            <a:avLst/>
          </a:prstGeom>
        </p:spPr>
      </p:pic>
      <p:pic>
        <p:nvPicPr>
          <p:cNvPr id="2" name="Imagen 1"/>
          <p:cNvPicPr>
            <a:picLocks noChangeAspect="1"/>
          </p:cNvPicPr>
          <p:nvPr/>
        </p:nvPicPr>
        <p:blipFill>
          <a:blip r:embed="rId4"/>
          <a:stretch>
            <a:fillRect/>
          </a:stretch>
        </p:blipFill>
        <p:spPr>
          <a:xfrm>
            <a:off x="2433637" y="729762"/>
            <a:ext cx="6310313" cy="3046751"/>
          </a:xfrm>
          <a:prstGeom prst="rect">
            <a:avLst/>
          </a:prstGeom>
        </p:spPr>
      </p:pic>
    </p:spTree>
    <p:extLst>
      <p:ext uri="{BB962C8B-B14F-4D97-AF65-F5344CB8AC3E}">
        <p14:creationId xmlns:p14="http://schemas.microsoft.com/office/powerpoint/2010/main" val="129919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7.	</a:t>
            </a:r>
            <a:r>
              <a:rPr lang="es-PE" dirty="0">
                <a:solidFill>
                  <a:srgbClr val="FFC000"/>
                </a:solidFill>
              </a:rPr>
              <a:t>Tabla</a:t>
            </a:r>
            <a:r>
              <a:rPr lang="es-PE" dirty="0"/>
              <a:t>: RedesSociales</a:t>
            </a:r>
          </a:p>
        </p:txBody>
      </p:sp>
      <p:pic>
        <p:nvPicPr>
          <p:cNvPr id="4" name="Imagen 3">
            <a:extLst>
              <a:ext uri="{FF2B5EF4-FFF2-40B4-BE49-F238E27FC236}">
                <a16:creationId xmlns:a16="http://schemas.microsoft.com/office/drawing/2014/main" id="{B3E7F0EF-4589-7163-D97E-F492F32034BE}"/>
              </a:ext>
            </a:extLst>
          </p:cNvPr>
          <p:cNvPicPr>
            <a:picLocks noChangeAspect="1"/>
          </p:cNvPicPr>
          <p:nvPr/>
        </p:nvPicPr>
        <p:blipFill>
          <a:blip r:embed="rId2"/>
          <a:stretch>
            <a:fillRect/>
          </a:stretch>
        </p:blipFill>
        <p:spPr>
          <a:xfrm>
            <a:off x="6593000" y="3429790"/>
            <a:ext cx="4548244" cy="2634125"/>
          </a:xfrm>
          <a:prstGeom prst="rect">
            <a:avLst/>
          </a:prstGeom>
        </p:spPr>
      </p:pic>
      <p:pic>
        <p:nvPicPr>
          <p:cNvPr id="6" name="Imagen 5">
            <a:extLst>
              <a:ext uri="{FF2B5EF4-FFF2-40B4-BE49-F238E27FC236}">
                <a16:creationId xmlns:a16="http://schemas.microsoft.com/office/drawing/2014/main" id="{9EEE5029-A90F-26ED-3287-D0F423AA5C03}"/>
              </a:ext>
            </a:extLst>
          </p:cNvPr>
          <p:cNvPicPr>
            <a:picLocks noChangeAspect="1"/>
          </p:cNvPicPr>
          <p:nvPr/>
        </p:nvPicPr>
        <p:blipFill>
          <a:blip r:embed="rId3"/>
          <a:stretch>
            <a:fillRect/>
          </a:stretch>
        </p:blipFill>
        <p:spPr>
          <a:xfrm>
            <a:off x="1174470" y="3429791"/>
            <a:ext cx="5142028" cy="2995074"/>
          </a:xfrm>
          <a:prstGeom prst="rect">
            <a:avLst/>
          </a:prstGeom>
        </p:spPr>
      </p:pic>
      <p:pic>
        <p:nvPicPr>
          <p:cNvPr id="2" name="Imagen 1"/>
          <p:cNvPicPr>
            <a:picLocks noChangeAspect="1"/>
          </p:cNvPicPr>
          <p:nvPr/>
        </p:nvPicPr>
        <p:blipFill>
          <a:blip r:embed="rId4"/>
          <a:stretch>
            <a:fillRect/>
          </a:stretch>
        </p:blipFill>
        <p:spPr>
          <a:xfrm>
            <a:off x="2794728" y="729762"/>
            <a:ext cx="6228955" cy="2518764"/>
          </a:xfrm>
          <a:prstGeom prst="rect">
            <a:avLst/>
          </a:prstGeom>
        </p:spPr>
      </p:pic>
    </p:spTree>
    <p:extLst>
      <p:ext uri="{BB962C8B-B14F-4D97-AF65-F5344CB8AC3E}">
        <p14:creationId xmlns:p14="http://schemas.microsoft.com/office/powerpoint/2010/main" val="2355636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8.	</a:t>
            </a:r>
            <a:r>
              <a:rPr lang="es-PE" dirty="0">
                <a:solidFill>
                  <a:srgbClr val="FFC000"/>
                </a:solidFill>
              </a:rPr>
              <a:t>Tabla</a:t>
            </a:r>
            <a:r>
              <a:rPr lang="es-PE" dirty="0"/>
              <a:t>: Clientes</a:t>
            </a:r>
          </a:p>
        </p:txBody>
      </p:sp>
      <p:pic>
        <p:nvPicPr>
          <p:cNvPr id="7" name="Imagen 6">
            <a:extLst>
              <a:ext uri="{FF2B5EF4-FFF2-40B4-BE49-F238E27FC236}">
                <a16:creationId xmlns:a16="http://schemas.microsoft.com/office/drawing/2014/main" id="{8BABA464-835E-D05D-0B0C-469AC0B6AB44}"/>
              </a:ext>
            </a:extLst>
          </p:cNvPr>
          <p:cNvPicPr>
            <a:picLocks noChangeAspect="1"/>
          </p:cNvPicPr>
          <p:nvPr/>
        </p:nvPicPr>
        <p:blipFill>
          <a:blip r:embed="rId2"/>
          <a:stretch>
            <a:fillRect/>
          </a:stretch>
        </p:blipFill>
        <p:spPr>
          <a:xfrm>
            <a:off x="2457979" y="729762"/>
            <a:ext cx="6592888" cy="2991380"/>
          </a:xfrm>
          <a:prstGeom prst="rect">
            <a:avLst/>
          </a:prstGeom>
        </p:spPr>
      </p:pic>
      <p:pic>
        <p:nvPicPr>
          <p:cNvPr id="8" name="Imagen 7">
            <a:extLst>
              <a:ext uri="{FF2B5EF4-FFF2-40B4-BE49-F238E27FC236}">
                <a16:creationId xmlns:a16="http://schemas.microsoft.com/office/drawing/2014/main" id="{EED6B4E3-419E-66FA-8EF1-BCC596471C2A}"/>
              </a:ext>
            </a:extLst>
          </p:cNvPr>
          <p:cNvPicPr>
            <a:picLocks noChangeAspect="1"/>
          </p:cNvPicPr>
          <p:nvPr/>
        </p:nvPicPr>
        <p:blipFill>
          <a:blip r:embed="rId3"/>
          <a:stretch>
            <a:fillRect/>
          </a:stretch>
        </p:blipFill>
        <p:spPr>
          <a:xfrm>
            <a:off x="2457979" y="3889230"/>
            <a:ext cx="6617948" cy="2672438"/>
          </a:xfrm>
          <a:prstGeom prst="rect">
            <a:avLst/>
          </a:prstGeom>
        </p:spPr>
      </p:pic>
    </p:spTree>
    <p:extLst>
      <p:ext uri="{BB962C8B-B14F-4D97-AF65-F5344CB8AC3E}">
        <p14:creationId xmlns:p14="http://schemas.microsoft.com/office/powerpoint/2010/main" val="905467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91B0EE0-52A5-E772-D623-2355C042CA0C}"/>
              </a:ext>
            </a:extLst>
          </p:cNvPr>
          <p:cNvPicPr>
            <a:picLocks noChangeAspect="1"/>
          </p:cNvPicPr>
          <p:nvPr/>
        </p:nvPicPr>
        <p:blipFill>
          <a:blip r:embed="rId2"/>
          <a:stretch>
            <a:fillRect/>
          </a:stretch>
        </p:blipFill>
        <p:spPr>
          <a:xfrm>
            <a:off x="795020" y="1170817"/>
            <a:ext cx="4980284" cy="4315583"/>
          </a:xfrm>
          <a:prstGeom prst="rect">
            <a:avLst/>
          </a:prstGeom>
        </p:spPr>
      </p:pic>
      <p:pic>
        <p:nvPicPr>
          <p:cNvPr id="3" name="Imagen 2"/>
          <p:cNvPicPr>
            <a:picLocks noChangeAspect="1"/>
          </p:cNvPicPr>
          <p:nvPr/>
        </p:nvPicPr>
        <p:blipFill>
          <a:blip r:embed="rId3"/>
          <a:stretch>
            <a:fillRect/>
          </a:stretch>
        </p:blipFill>
        <p:spPr>
          <a:xfrm>
            <a:off x="5919787" y="1671258"/>
            <a:ext cx="6040032" cy="2900742"/>
          </a:xfrm>
          <a:prstGeom prst="rect">
            <a:avLst/>
          </a:prstGeom>
        </p:spPr>
      </p:pic>
    </p:spTree>
    <p:extLst>
      <p:ext uri="{BB962C8B-B14F-4D97-AF65-F5344CB8AC3E}">
        <p14:creationId xmlns:p14="http://schemas.microsoft.com/office/powerpoint/2010/main" val="3617301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9.	</a:t>
            </a:r>
            <a:r>
              <a:rPr lang="es-PE" dirty="0">
                <a:solidFill>
                  <a:srgbClr val="FFC000"/>
                </a:solidFill>
              </a:rPr>
              <a:t>Tabla</a:t>
            </a:r>
            <a:r>
              <a:rPr lang="es-PE" dirty="0"/>
              <a:t>: Venta</a:t>
            </a:r>
          </a:p>
        </p:txBody>
      </p:sp>
      <p:pic>
        <p:nvPicPr>
          <p:cNvPr id="2" name="Imagen 1"/>
          <p:cNvPicPr>
            <a:picLocks noChangeAspect="1"/>
          </p:cNvPicPr>
          <p:nvPr/>
        </p:nvPicPr>
        <p:blipFill>
          <a:blip r:embed="rId2"/>
          <a:stretch>
            <a:fillRect/>
          </a:stretch>
        </p:blipFill>
        <p:spPr>
          <a:xfrm>
            <a:off x="1121585" y="1082842"/>
            <a:ext cx="10156665" cy="4868635"/>
          </a:xfrm>
          <a:prstGeom prst="rect">
            <a:avLst/>
          </a:prstGeom>
        </p:spPr>
      </p:pic>
    </p:spTree>
    <p:extLst>
      <p:ext uri="{BB962C8B-B14F-4D97-AF65-F5344CB8AC3E}">
        <p14:creationId xmlns:p14="http://schemas.microsoft.com/office/powerpoint/2010/main" val="3796059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9.	</a:t>
            </a:r>
            <a:r>
              <a:rPr lang="es-PE" dirty="0">
                <a:solidFill>
                  <a:srgbClr val="FFC000"/>
                </a:solidFill>
              </a:rPr>
              <a:t>Tabla</a:t>
            </a:r>
            <a:r>
              <a:rPr lang="es-PE" dirty="0"/>
              <a:t>: Venta</a:t>
            </a:r>
          </a:p>
        </p:txBody>
      </p:sp>
      <p:pic>
        <p:nvPicPr>
          <p:cNvPr id="3" name="Imagen 2">
            <a:extLst>
              <a:ext uri="{FF2B5EF4-FFF2-40B4-BE49-F238E27FC236}">
                <a16:creationId xmlns:a16="http://schemas.microsoft.com/office/drawing/2014/main" id="{32A53A0D-CE98-BE0F-4A9C-4F98D12875D6}"/>
              </a:ext>
            </a:extLst>
          </p:cNvPr>
          <p:cNvPicPr>
            <a:picLocks noChangeAspect="1"/>
          </p:cNvPicPr>
          <p:nvPr/>
        </p:nvPicPr>
        <p:blipFill>
          <a:blip r:embed="rId2"/>
          <a:stretch>
            <a:fillRect/>
          </a:stretch>
        </p:blipFill>
        <p:spPr>
          <a:xfrm>
            <a:off x="1657962" y="771918"/>
            <a:ext cx="3250922" cy="5924231"/>
          </a:xfrm>
          <a:prstGeom prst="rect">
            <a:avLst/>
          </a:prstGeom>
        </p:spPr>
      </p:pic>
      <p:pic>
        <p:nvPicPr>
          <p:cNvPr id="4" name="Imagen 3">
            <a:extLst>
              <a:ext uri="{FF2B5EF4-FFF2-40B4-BE49-F238E27FC236}">
                <a16:creationId xmlns:a16="http://schemas.microsoft.com/office/drawing/2014/main" id="{C2DC82B0-3C24-55B8-0D1A-F0677F44D84B}"/>
              </a:ext>
            </a:extLst>
          </p:cNvPr>
          <p:cNvPicPr>
            <a:picLocks noChangeAspect="1"/>
          </p:cNvPicPr>
          <p:nvPr/>
        </p:nvPicPr>
        <p:blipFill>
          <a:blip r:embed="rId3"/>
          <a:stretch>
            <a:fillRect/>
          </a:stretch>
        </p:blipFill>
        <p:spPr>
          <a:xfrm>
            <a:off x="6265083" y="946534"/>
            <a:ext cx="4106138" cy="5575000"/>
          </a:xfrm>
          <a:prstGeom prst="rect">
            <a:avLst/>
          </a:prstGeom>
        </p:spPr>
      </p:pic>
    </p:spTree>
    <p:extLst>
      <p:ext uri="{BB962C8B-B14F-4D97-AF65-F5344CB8AC3E}">
        <p14:creationId xmlns:p14="http://schemas.microsoft.com/office/powerpoint/2010/main" val="855933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10.	</a:t>
            </a:r>
            <a:r>
              <a:rPr lang="es-PE" dirty="0">
                <a:solidFill>
                  <a:srgbClr val="FFC000"/>
                </a:solidFill>
              </a:rPr>
              <a:t>Tabla</a:t>
            </a:r>
            <a:r>
              <a:rPr lang="es-PE" dirty="0"/>
              <a:t>: DetallesVenta</a:t>
            </a:r>
          </a:p>
        </p:txBody>
      </p:sp>
      <p:pic>
        <p:nvPicPr>
          <p:cNvPr id="2" name="Imagen 1"/>
          <p:cNvPicPr>
            <a:picLocks noChangeAspect="1"/>
          </p:cNvPicPr>
          <p:nvPr/>
        </p:nvPicPr>
        <p:blipFill>
          <a:blip r:embed="rId2"/>
          <a:stretch>
            <a:fillRect/>
          </a:stretch>
        </p:blipFill>
        <p:spPr>
          <a:xfrm>
            <a:off x="1463228" y="1238249"/>
            <a:ext cx="9560216" cy="4633161"/>
          </a:xfrm>
          <a:prstGeom prst="rect">
            <a:avLst/>
          </a:prstGeom>
        </p:spPr>
      </p:pic>
    </p:spTree>
    <p:extLst>
      <p:ext uri="{BB962C8B-B14F-4D97-AF65-F5344CB8AC3E}">
        <p14:creationId xmlns:p14="http://schemas.microsoft.com/office/powerpoint/2010/main" val="4124935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10.	</a:t>
            </a:r>
            <a:r>
              <a:rPr lang="es-PE" dirty="0">
                <a:solidFill>
                  <a:srgbClr val="FFC000"/>
                </a:solidFill>
              </a:rPr>
              <a:t>Tabla</a:t>
            </a:r>
            <a:r>
              <a:rPr lang="es-PE" dirty="0"/>
              <a:t>: DetallesVenta</a:t>
            </a:r>
          </a:p>
        </p:txBody>
      </p:sp>
      <p:pic>
        <p:nvPicPr>
          <p:cNvPr id="5" name="Imagen 4">
            <a:extLst>
              <a:ext uri="{FF2B5EF4-FFF2-40B4-BE49-F238E27FC236}">
                <a16:creationId xmlns:a16="http://schemas.microsoft.com/office/drawing/2014/main" id="{B7B97FC3-1298-5BF4-17B4-6EA24834DDE6}"/>
              </a:ext>
            </a:extLst>
          </p:cNvPr>
          <p:cNvPicPr>
            <a:picLocks noChangeAspect="1"/>
          </p:cNvPicPr>
          <p:nvPr/>
        </p:nvPicPr>
        <p:blipFill>
          <a:blip r:embed="rId2"/>
          <a:stretch>
            <a:fillRect/>
          </a:stretch>
        </p:blipFill>
        <p:spPr>
          <a:xfrm>
            <a:off x="1833272" y="1055555"/>
            <a:ext cx="3325046" cy="5192244"/>
          </a:xfrm>
          <a:prstGeom prst="rect">
            <a:avLst/>
          </a:prstGeom>
        </p:spPr>
      </p:pic>
      <p:pic>
        <p:nvPicPr>
          <p:cNvPr id="7" name="Imagen 6">
            <a:extLst>
              <a:ext uri="{FF2B5EF4-FFF2-40B4-BE49-F238E27FC236}">
                <a16:creationId xmlns:a16="http://schemas.microsoft.com/office/drawing/2014/main" id="{6BAC4A8F-14B4-26AD-BEC8-71EA9D3C4699}"/>
              </a:ext>
            </a:extLst>
          </p:cNvPr>
          <p:cNvPicPr>
            <a:picLocks noChangeAspect="1"/>
          </p:cNvPicPr>
          <p:nvPr/>
        </p:nvPicPr>
        <p:blipFill>
          <a:blip r:embed="rId3"/>
          <a:stretch>
            <a:fillRect/>
          </a:stretch>
        </p:blipFill>
        <p:spPr>
          <a:xfrm>
            <a:off x="6682554" y="843248"/>
            <a:ext cx="3723448" cy="5404552"/>
          </a:xfrm>
          <a:prstGeom prst="rect">
            <a:avLst/>
          </a:prstGeom>
        </p:spPr>
      </p:pic>
    </p:spTree>
    <p:extLst>
      <p:ext uri="{BB962C8B-B14F-4D97-AF65-F5344CB8AC3E}">
        <p14:creationId xmlns:p14="http://schemas.microsoft.com/office/powerpoint/2010/main" val="2630104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34FF89D-F45B-BC33-4F2E-300A6756DA20}"/>
              </a:ext>
            </a:extLst>
          </p:cNvPr>
          <p:cNvPicPr>
            <a:picLocks noChangeAspect="1"/>
          </p:cNvPicPr>
          <p:nvPr/>
        </p:nvPicPr>
        <p:blipFill>
          <a:blip r:embed="rId2"/>
          <a:stretch>
            <a:fillRect/>
          </a:stretch>
        </p:blipFill>
        <p:spPr>
          <a:xfrm>
            <a:off x="1088016" y="356936"/>
            <a:ext cx="4378531" cy="5976103"/>
          </a:xfrm>
          <a:prstGeom prst="rect">
            <a:avLst/>
          </a:prstGeom>
        </p:spPr>
      </p:pic>
      <p:pic>
        <p:nvPicPr>
          <p:cNvPr id="2" name="Imagen 1"/>
          <p:cNvPicPr>
            <a:picLocks noChangeAspect="1"/>
          </p:cNvPicPr>
          <p:nvPr/>
        </p:nvPicPr>
        <p:blipFill>
          <a:blip r:embed="rId3"/>
          <a:stretch>
            <a:fillRect/>
          </a:stretch>
        </p:blipFill>
        <p:spPr>
          <a:xfrm>
            <a:off x="5686424" y="973262"/>
            <a:ext cx="6181725" cy="4436938"/>
          </a:xfrm>
          <a:prstGeom prst="rect">
            <a:avLst/>
          </a:prstGeom>
        </p:spPr>
      </p:pic>
    </p:spTree>
    <p:extLst>
      <p:ext uri="{BB962C8B-B14F-4D97-AF65-F5344CB8AC3E}">
        <p14:creationId xmlns:p14="http://schemas.microsoft.com/office/powerpoint/2010/main" val="2853505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7939852" cy="714538"/>
          </a:xfrm>
        </p:spPr>
        <p:txBody>
          <a:bodyPr>
            <a:normAutofit/>
          </a:bodyPr>
          <a:lstStyle/>
          <a:p>
            <a:r>
              <a:rPr lang="es-PE" dirty="0"/>
              <a:t>11.	</a:t>
            </a:r>
            <a:r>
              <a:rPr lang="es-PE" dirty="0">
                <a:solidFill>
                  <a:srgbClr val="FFC000"/>
                </a:solidFill>
              </a:rPr>
              <a:t>Tabla</a:t>
            </a:r>
            <a:r>
              <a:rPr lang="es-PE" dirty="0"/>
              <a:t>: Empleados</a:t>
            </a:r>
          </a:p>
        </p:txBody>
      </p:sp>
      <p:pic>
        <p:nvPicPr>
          <p:cNvPr id="2" name="Imagen 1"/>
          <p:cNvPicPr>
            <a:picLocks noChangeAspect="1"/>
          </p:cNvPicPr>
          <p:nvPr/>
        </p:nvPicPr>
        <p:blipFill>
          <a:blip r:embed="rId2"/>
          <a:stretch>
            <a:fillRect/>
          </a:stretch>
        </p:blipFill>
        <p:spPr>
          <a:xfrm>
            <a:off x="1657350" y="1257300"/>
            <a:ext cx="9361653" cy="4504350"/>
          </a:xfrm>
          <a:prstGeom prst="rect">
            <a:avLst/>
          </a:prstGeom>
        </p:spPr>
      </p:pic>
    </p:spTree>
    <p:extLst>
      <p:ext uri="{BB962C8B-B14F-4D97-AF65-F5344CB8AC3E}">
        <p14:creationId xmlns:p14="http://schemas.microsoft.com/office/powerpoint/2010/main" val="4279452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5095833" cy="714538"/>
          </a:xfrm>
        </p:spPr>
        <p:txBody>
          <a:bodyPr/>
          <a:lstStyle/>
          <a:p>
            <a:r>
              <a:rPr lang="es-PE" dirty="0"/>
              <a:t>MODELO ENTIDAD RELACIÓN</a:t>
            </a:r>
          </a:p>
        </p:txBody>
      </p:sp>
      <p:pic>
        <p:nvPicPr>
          <p:cNvPr id="4" name="Imagen 3" descr="Diagrama&#10;&#10;Descripción generada automáticamente">
            <a:extLst>
              <a:ext uri="{FF2B5EF4-FFF2-40B4-BE49-F238E27FC236}">
                <a16:creationId xmlns:a16="http://schemas.microsoft.com/office/drawing/2014/main" id="{9CE1F4C4-45AA-8C45-FFCA-575E26BFF50C}"/>
              </a:ext>
            </a:extLst>
          </p:cNvPr>
          <p:cNvPicPr>
            <a:picLocks noChangeAspect="1"/>
          </p:cNvPicPr>
          <p:nvPr/>
        </p:nvPicPr>
        <p:blipFill>
          <a:blip r:embed="rId2"/>
          <a:stretch>
            <a:fillRect/>
          </a:stretch>
        </p:blipFill>
        <p:spPr>
          <a:xfrm>
            <a:off x="1590565" y="813396"/>
            <a:ext cx="8326362" cy="5405004"/>
          </a:xfrm>
          <a:prstGeom prst="rect">
            <a:avLst/>
          </a:prstGeom>
        </p:spPr>
      </p:pic>
    </p:spTree>
    <p:extLst>
      <p:ext uri="{BB962C8B-B14F-4D97-AF65-F5344CB8AC3E}">
        <p14:creationId xmlns:p14="http://schemas.microsoft.com/office/powerpoint/2010/main" val="3962945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962AA27-655E-63C7-C881-E3D1A825B293}"/>
              </a:ext>
            </a:extLst>
          </p:cNvPr>
          <p:cNvPicPr>
            <a:picLocks noChangeAspect="1"/>
          </p:cNvPicPr>
          <p:nvPr/>
        </p:nvPicPr>
        <p:blipFill>
          <a:blip r:embed="rId2"/>
          <a:stretch>
            <a:fillRect/>
          </a:stretch>
        </p:blipFill>
        <p:spPr>
          <a:xfrm>
            <a:off x="5843565" y="752541"/>
            <a:ext cx="5581909" cy="4669690"/>
          </a:xfrm>
          <a:prstGeom prst="rect">
            <a:avLst/>
          </a:prstGeom>
        </p:spPr>
      </p:pic>
      <p:pic>
        <p:nvPicPr>
          <p:cNvPr id="3" name="Imagen 2">
            <a:extLst>
              <a:ext uri="{FF2B5EF4-FFF2-40B4-BE49-F238E27FC236}">
                <a16:creationId xmlns:a16="http://schemas.microsoft.com/office/drawing/2014/main" id="{2B1A81F4-5B62-E0DA-0C0F-E976C46E058A}"/>
              </a:ext>
            </a:extLst>
          </p:cNvPr>
          <p:cNvPicPr>
            <a:picLocks noChangeAspect="1"/>
          </p:cNvPicPr>
          <p:nvPr/>
        </p:nvPicPr>
        <p:blipFill>
          <a:blip r:embed="rId3"/>
          <a:stretch>
            <a:fillRect/>
          </a:stretch>
        </p:blipFill>
        <p:spPr>
          <a:xfrm>
            <a:off x="1112391" y="491823"/>
            <a:ext cx="4369224" cy="5191125"/>
          </a:xfrm>
          <a:prstGeom prst="rect">
            <a:avLst/>
          </a:prstGeom>
        </p:spPr>
      </p:pic>
    </p:spTree>
    <p:extLst>
      <p:ext uri="{BB962C8B-B14F-4D97-AF65-F5344CB8AC3E}">
        <p14:creationId xmlns:p14="http://schemas.microsoft.com/office/powerpoint/2010/main" val="3495099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2663378" y="2834624"/>
            <a:ext cx="6899722" cy="714538"/>
          </a:xfrm>
        </p:spPr>
        <p:txBody>
          <a:bodyPr>
            <a:noAutofit/>
          </a:bodyPr>
          <a:lstStyle/>
          <a:p>
            <a:r>
              <a:rPr lang="es-MX" sz="4800" b="1" dirty="0"/>
              <a:t>CONSULTAS </a:t>
            </a:r>
            <a:r>
              <a:rPr lang="es-MX" sz="4800" b="1" dirty="0">
                <a:solidFill>
                  <a:srgbClr val="FFC000"/>
                </a:solidFill>
              </a:rPr>
              <a:t>AVANZADAS</a:t>
            </a:r>
          </a:p>
        </p:txBody>
      </p:sp>
      <p:cxnSp>
        <p:nvCxnSpPr>
          <p:cNvPr id="3" name="Conector angular 2"/>
          <p:cNvCxnSpPr/>
          <p:nvPr/>
        </p:nvCxnSpPr>
        <p:spPr>
          <a:xfrm rot="5400000">
            <a:off x="8771416" y="3132616"/>
            <a:ext cx="1145218" cy="971550"/>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8" name="Conector angular 7"/>
          <p:cNvCxnSpPr/>
          <p:nvPr/>
        </p:nvCxnSpPr>
        <p:spPr>
          <a:xfrm rot="10800000" flipV="1">
            <a:off x="1425128" y="2719468"/>
            <a:ext cx="1981200" cy="791593"/>
          </a:xfrm>
          <a:prstGeom prst="bentConnector3">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5914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F8364E-F730-5928-28CA-56840137B35A}"/>
              </a:ext>
            </a:extLst>
          </p:cNvPr>
          <p:cNvSpPr txBox="1"/>
          <p:nvPr/>
        </p:nvSpPr>
        <p:spPr>
          <a:xfrm>
            <a:off x="1569334" y="463062"/>
            <a:ext cx="8092762" cy="707886"/>
          </a:xfrm>
          <a:prstGeom prst="rect">
            <a:avLst/>
          </a:prstGeom>
          <a:noFill/>
        </p:spPr>
        <p:txBody>
          <a:bodyPr wrap="square" rtlCol="0">
            <a:spAutoFit/>
          </a:bodyPr>
          <a:lstStyle/>
          <a:p>
            <a:pPr algn="just"/>
            <a:r>
              <a:rPr lang="es-MX" sz="2000" dirty="0"/>
              <a:t>Productos con sus Categorías y Subcategorías: Obtener el nombre del producto, la categoría y la subcategoría a la que pertenece.</a:t>
            </a:r>
            <a:endParaRPr lang="es-PE" sz="2000" dirty="0"/>
          </a:p>
        </p:txBody>
      </p:sp>
      <p:pic>
        <p:nvPicPr>
          <p:cNvPr id="7" name="Imagen 6">
            <a:extLst>
              <a:ext uri="{FF2B5EF4-FFF2-40B4-BE49-F238E27FC236}">
                <a16:creationId xmlns:a16="http://schemas.microsoft.com/office/drawing/2014/main" id="{7B6137DE-A96A-3602-A215-F7F633A98112}"/>
              </a:ext>
            </a:extLst>
          </p:cNvPr>
          <p:cNvPicPr>
            <a:picLocks noChangeAspect="1"/>
          </p:cNvPicPr>
          <p:nvPr/>
        </p:nvPicPr>
        <p:blipFill>
          <a:blip r:embed="rId2"/>
          <a:stretch>
            <a:fillRect/>
          </a:stretch>
        </p:blipFill>
        <p:spPr>
          <a:xfrm>
            <a:off x="1569334" y="1355924"/>
            <a:ext cx="8165523" cy="5061203"/>
          </a:xfrm>
          <a:prstGeom prst="rect">
            <a:avLst/>
          </a:prstGeom>
        </p:spPr>
      </p:pic>
    </p:spTree>
    <p:extLst>
      <p:ext uri="{BB962C8B-B14F-4D97-AF65-F5344CB8AC3E}">
        <p14:creationId xmlns:p14="http://schemas.microsoft.com/office/powerpoint/2010/main" val="560990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F8364E-F730-5928-28CA-56840137B35A}"/>
              </a:ext>
            </a:extLst>
          </p:cNvPr>
          <p:cNvSpPr txBox="1"/>
          <p:nvPr/>
        </p:nvSpPr>
        <p:spPr>
          <a:xfrm>
            <a:off x="1765369" y="394573"/>
            <a:ext cx="8092762" cy="707886"/>
          </a:xfrm>
          <a:prstGeom prst="rect">
            <a:avLst/>
          </a:prstGeom>
          <a:noFill/>
        </p:spPr>
        <p:txBody>
          <a:bodyPr wrap="square" rtlCol="0">
            <a:spAutoFit/>
          </a:bodyPr>
          <a:lstStyle/>
          <a:p>
            <a:pPr algn="just"/>
            <a:r>
              <a:rPr lang="es-MX" sz="2000" dirty="0">
                <a:cs typeface="Arial" panose="020B0604020202020204" pitchFamily="34" charset="0"/>
              </a:rPr>
              <a:t>Ventas con Detalles de Productos y Nombres de Clientes: Mostrar la fecha de la venta, los detalles de los productos vendidos y los nombres de los clientes.</a:t>
            </a:r>
            <a:endParaRPr lang="es-PE" sz="2000" dirty="0">
              <a:cs typeface="Arial" panose="020B0604020202020204" pitchFamily="34" charset="0"/>
            </a:endParaRPr>
          </a:p>
        </p:txBody>
      </p:sp>
      <p:pic>
        <p:nvPicPr>
          <p:cNvPr id="2" name="Imagen 1">
            <a:extLst>
              <a:ext uri="{FF2B5EF4-FFF2-40B4-BE49-F238E27FC236}">
                <a16:creationId xmlns:a16="http://schemas.microsoft.com/office/drawing/2014/main" id="{16EB2644-6077-7086-1A05-514F55E581B4}"/>
              </a:ext>
            </a:extLst>
          </p:cNvPr>
          <p:cNvPicPr>
            <a:picLocks noChangeAspect="1"/>
          </p:cNvPicPr>
          <p:nvPr/>
        </p:nvPicPr>
        <p:blipFill>
          <a:blip r:embed="rId2"/>
          <a:stretch>
            <a:fillRect/>
          </a:stretch>
        </p:blipFill>
        <p:spPr>
          <a:xfrm>
            <a:off x="2779316" y="1376368"/>
            <a:ext cx="5844736" cy="5087059"/>
          </a:xfrm>
          <a:prstGeom prst="rect">
            <a:avLst/>
          </a:prstGeom>
        </p:spPr>
      </p:pic>
    </p:spTree>
    <p:extLst>
      <p:ext uri="{BB962C8B-B14F-4D97-AF65-F5344CB8AC3E}">
        <p14:creationId xmlns:p14="http://schemas.microsoft.com/office/powerpoint/2010/main" val="1458591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F8364E-F730-5928-28CA-56840137B35A}"/>
              </a:ext>
            </a:extLst>
          </p:cNvPr>
          <p:cNvSpPr txBox="1"/>
          <p:nvPr/>
        </p:nvSpPr>
        <p:spPr>
          <a:xfrm>
            <a:off x="1543608" y="211016"/>
            <a:ext cx="8092762" cy="707886"/>
          </a:xfrm>
          <a:prstGeom prst="rect">
            <a:avLst/>
          </a:prstGeom>
          <a:noFill/>
        </p:spPr>
        <p:txBody>
          <a:bodyPr wrap="square" rtlCol="0">
            <a:spAutoFit/>
          </a:bodyPr>
          <a:lstStyle/>
          <a:p>
            <a:pPr algn="just"/>
            <a:r>
              <a:rPr lang="es-MX" sz="2000" dirty="0">
                <a:cs typeface="Arial" panose="020B0604020202020204" pitchFamily="34" charset="0"/>
              </a:rPr>
              <a:t>Clientes con Contacto y Red Social: Obtener la información de clientes con sus detalles de contacto y enlaces a redes sociales.</a:t>
            </a:r>
            <a:endParaRPr lang="es-PE" sz="2000" dirty="0">
              <a:cs typeface="Arial" panose="020B0604020202020204" pitchFamily="34" charset="0"/>
            </a:endParaRPr>
          </a:p>
        </p:txBody>
      </p:sp>
      <p:pic>
        <p:nvPicPr>
          <p:cNvPr id="6" name="Imagen 5">
            <a:extLst>
              <a:ext uri="{FF2B5EF4-FFF2-40B4-BE49-F238E27FC236}">
                <a16:creationId xmlns:a16="http://schemas.microsoft.com/office/drawing/2014/main" id="{F0417062-5190-DF0D-5FD0-7B47C21EFE61}"/>
              </a:ext>
            </a:extLst>
          </p:cNvPr>
          <p:cNvPicPr>
            <a:picLocks noChangeAspect="1"/>
          </p:cNvPicPr>
          <p:nvPr/>
        </p:nvPicPr>
        <p:blipFill>
          <a:blip r:embed="rId2"/>
          <a:stretch>
            <a:fillRect/>
          </a:stretch>
        </p:blipFill>
        <p:spPr>
          <a:xfrm>
            <a:off x="2314526" y="927026"/>
            <a:ext cx="6548119" cy="5598703"/>
          </a:xfrm>
          <a:prstGeom prst="rect">
            <a:avLst/>
          </a:prstGeom>
        </p:spPr>
      </p:pic>
    </p:spTree>
    <p:extLst>
      <p:ext uri="{BB962C8B-B14F-4D97-AF65-F5344CB8AC3E}">
        <p14:creationId xmlns:p14="http://schemas.microsoft.com/office/powerpoint/2010/main" val="72180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F8364E-F730-5928-28CA-56840137B35A}"/>
              </a:ext>
            </a:extLst>
          </p:cNvPr>
          <p:cNvSpPr txBox="1"/>
          <p:nvPr/>
        </p:nvSpPr>
        <p:spPr>
          <a:xfrm>
            <a:off x="1569984" y="242173"/>
            <a:ext cx="8092762" cy="707886"/>
          </a:xfrm>
          <a:prstGeom prst="rect">
            <a:avLst/>
          </a:prstGeom>
          <a:noFill/>
        </p:spPr>
        <p:txBody>
          <a:bodyPr wrap="square" rtlCol="0">
            <a:spAutoFit/>
          </a:bodyPr>
          <a:lstStyle/>
          <a:p>
            <a:pPr algn="just"/>
            <a:r>
              <a:rPr lang="es-MX" sz="2000" dirty="0">
                <a:cs typeface="Arial" panose="020B0604020202020204" pitchFamily="34" charset="0"/>
              </a:rPr>
              <a:t>Locales con Empleados y Proveedor Asociado: Mostrar la información de los locales con los nombres de los empleados y el proveedor asociado.</a:t>
            </a:r>
            <a:endParaRPr lang="es-PE" sz="2000" dirty="0">
              <a:cs typeface="Arial" panose="020B0604020202020204" pitchFamily="34" charset="0"/>
            </a:endParaRPr>
          </a:p>
        </p:txBody>
      </p:sp>
      <p:pic>
        <p:nvPicPr>
          <p:cNvPr id="6" name="Imagen 5">
            <a:extLst>
              <a:ext uri="{FF2B5EF4-FFF2-40B4-BE49-F238E27FC236}">
                <a16:creationId xmlns:a16="http://schemas.microsoft.com/office/drawing/2014/main" id="{09ED5288-50BF-092E-AF2D-DF1F2B49683A}"/>
              </a:ext>
            </a:extLst>
          </p:cNvPr>
          <p:cNvPicPr>
            <a:picLocks noChangeAspect="1"/>
          </p:cNvPicPr>
          <p:nvPr/>
        </p:nvPicPr>
        <p:blipFill>
          <a:blip r:embed="rId2"/>
          <a:stretch>
            <a:fillRect/>
          </a:stretch>
        </p:blipFill>
        <p:spPr>
          <a:xfrm>
            <a:off x="2288149" y="1164701"/>
            <a:ext cx="6934982" cy="4869759"/>
          </a:xfrm>
          <a:prstGeom prst="rect">
            <a:avLst/>
          </a:prstGeom>
        </p:spPr>
      </p:pic>
    </p:spTree>
    <p:extLst>
      <p:ext uri="{BB962C8B-B14F-4D97-AF65-F5344CB8AC3E}">
        <p14:creationId xmlns:p14="http://schemas.microsoft.com/office/powerpoint/2010/main" val="3761103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F8364E-F730-5928-28CA-56840137B35A}"/>
              </a:ext>
            </a:extLst>
          </p:cNvPr>
          <p:cNvSpPr txBox="1"/>
          <p:nvPr/>
        </p:nvSpPr>
        <p:spPr>
          <a:xfrm>
            <a:off x="1849384" y="394573"/>
            <a:ext cx="8092762" cy="707886"/>
          </a:xfrm>
          <a:prstGeom prst="rect">
            <a:avLst/>
          </a:prstGeom>
          <a:noFill/>
        </p:spPr>
        <p:txBody>
          <a:bodyPr wrap="square" rtlCol="0">
            <a:spAutoFit/>
          </a:bodyPr>
          <a:lstStyle/>
          <a:p>
            <a:pPr algn="just"/>
            <a:r>
              <a:rPr lang="es-MX" sz="2000" dirty="0">
                <a:cs typeface="Arial" panose="020B0604020202020204" pitchFamily="34" charset="0"/>
              </a:rPr>
              <a:t>Ventas Totales por Categoría de Producto: Calcular el total de ventas por cada categoría de producto.</a:t>
            </a:r>
            <a:endParaRPr lang="es-PE" sz="2000" dirty="0">
              <a:cs typeface="Arial" panose="020B0604020202020204" pitchFamily="34" charset="0"/>
            </a:endParaRPr>
          </a:p>
        </p:txBody>
      </p:sp>
      <p:pic>
        <p:nvPicPr>
          <p:cNvPr id="2" name="Imagen 1">
            <a:extLst>
              <a:ext uri="{FF2B5EF4-FFF2-40B4-BE49-F238E27FC236}">
                <a16:creationId xmlns:a16="http://schemas.microsoft.com/office/drawing/2014/main" id="{B412B885-B57C-5091-BEBB-B7FA74269688}"/>
              </a:ext>
            </a:extLst>
          </p:cNvPr>
          <p:cNvPicPr>
            <a:picLocks noChangeAspect="1"/>
          </p:cNvPicPr>
          <p:nvPr/>
        </p:nvPicPr>
        <p:blipFill>
          <a:blip r:embed="rId2"/>
          <a:stretch>
            <a:fillRect/>
          </a:stretch>
        </p:blipFill>
        <p:spPr>
          <a:xfrm>
            <a:off x="1605328" y="1403867"/>
            <a:ext cx="8981344" cy="4050265"/>
          </a:xfrm>
          <a:prstGeom prst="rect">
            <a:avLst/>
          </a:prstGeom>
        </p:spPr>
      </p:pic>
    </p:spTree>
    <p:extLst>
      <p:ext uri="{BB962C8B-B14F-4D97-AF65-F5344CB8AC3E}">
        <p14:creationId xmlns:p14="http://schemas.microsoft.com/office/powerpoint/2010/main" val="53908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F8364E-F730-5928-28CA-56840137B35A}"/>
              </a:ext>
            </a:extLst>
          </p:cNvPr>
          <p:cNvSpPr txBox="1"/>
          <p:nvPr/>
        </p:nvSpPr>
        <p:spPr>
          <a:xfrm>
            <a:off x="1663117" y="240385"/>
            <a:ext cx="8092762" cy="707886"/>
          </a:xfrm>
          <a:prstGeom prst="rect">
            <a:avLst/>
          </a:prstGeom>
          <a:noFill/>
        </p:spPr>
        <p:txBody>
          <a:bodyPr wrap="square" rtlCol="0">
            <a:spAutoFit/>
          </a:bodyPr>
          <a:lstStyle/>
          <a:p>
            <a:pPr algn="just"/>
            <a:r>
              <a:rPr lang="es-MX" sz="2000" dirty="0">
                <a:cs typeface="Arial" panose="020B0604020202020204" pitchFamily="34" charset="0"/>
              </a:rPr>
              <a:t>Productos con Stock Bajo: Obtener los productos con un stock inferior a 50 unidades.</a:t>
            </a:r>
            <a:endParaRPr lang="es-PE" sz="2000" dirty="0">
              <a:cs typeface="Arial" panose="020B0604020202020204" pitchFamily="34" charset="0"/>
            </a:endParaRPr>
          </a:p>
        </p:txBody>
      </p:sp>
      <p:pic>
        <p:nvPicPr>
          <p:cNvPr id="2" name="Imagen 1">
            <a:extLst>
              <a:ext uri="{FF2B5EF4-FFF2-40B4-BE49-F238E27FC236}">
                <a16:creationId xmlns:a16="http://schemas.microsoft.com/office/drawing/2014/main" id="{4A271B2C-084F-04BD-D4B7-8D6E20D421DB}"/>
              </a:ext>
            </a:extLst>
          </p:cNvPr>
          <p:cNvPicPr>
            <a:picLocks noChangeAspect="1"/>
          </p:cNvPicPr>
          <p:nvPr/>
        </p:nvPicPr>
        <p:blipFill>
          <a:blip r:embed="rId2"/>
          <a:stretch>
            <a:fillRect/>
          </a:stretch>
        </p:blipFill>
        <p:spPr>
          <a:xfrm>
            <a:off x="3365622" y="856925"/>
            <a:ext cx="4248516" cy="5779415"/>
          </a:xfrm>
          <a:prstGeom prst="rect">
            <a:avLst/>
          </a:prstGeom>
        </p:spPr>
      </p:pic>
    </p:spTree>
    <p:extLst>
      <p:ext uri="{BB962C8B-B14F-4D97-AF65-F5344CB8AC3E}">
        <p14:creationId xmlns:p14="http://schemas.microsoft.com/office/powerpoint/2010/main" val="943283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F8364E-F730-5928-28CA-56840137B35A}"/>
              </a:ext>
            </a:extLst>
          </p:cNvPr>
          <p:cNvSpPr txBox="1"/>
          <p:nvPr/>
        </p:nvSpPr>
        <p:spPr>
          <a:xfrm>
            <a:off x="1569984" y="149039"/>
            <a:ext cx="8092762" cy="707886"/>
          </a:xfrm>
          <a:prstGeom prst="rect">
            <a:avLst/>
          </a:prstGeom>
          <a:noFill/>
        </p:spPr>
        <p:txBody>
          <a:bodyPr wrap="square" rtlCol="0">
            <a:spAutoFit/>
          </a:bodyPr>
          <a:lstStyle/>
          <a:p>
            <a:pPr algn="just"/>
            <a:r>
              <a:rPr lang="es-MX" sz="2000" b="1" dirty="0">
                <a:solidFill>
                  <a:srgbClr val="FFC000"/>
                </a:solidFill>
                <a:cs typeface="Arial" panose="020B0604020202020204" pitchFamily="34" charset="0"/>
              </a:rPr>
              <a:t>Empleados y Locales Asociados: </a:t>
            </a:r>
            <a:r>
              <a:rPr lang="es-MX" sz="2000" dirty="0">
                <a:cs typeface="Arial" panose="020B0604020202020204" pitchFamily="34" charset="0"/>
              </a:rPr>
              <a:t>Obtener los nombres de los empleados y los locales a los que están asignados.</a:t>
            </a:r>
            <a:endParaRPr lang="es-PE" sz="2000" dirty="0">
              <a:cs typeface="Arial" panose="020B0604020202020204" pitchFamily="34" charset="0"/>
            </a:endParaRPr>
          </a:p>
        </p:txBody>
      </p:sp>
      <p:pic>
        <p:nvPicPr>
          <p:cNvPr id="3" name="Imagen 2">
            <a:extLst>
              <a:ext uri="{FF2B5EF4-FFF2-40B4-BE49-F238E27FC236}">
                <a16:creationId xmlns:a16="http://schemas.microsoft.com/office/drawing/2014/main" id="{6683146A-F2B2-4A5D-2A43-6E74E849E458}"/>
              </a:ext>
            </a:extLst>
          </p:cNvPr>
          <p:cNvPicPr>
            <a:picLocks noChangeAspect="1"/>
          </p:cNvPicPr>
          <p:nvPr/>
        </p:nvPicPr>
        <p:blipFill>
          <a:blip r:embed="rId2"/>
          <a:stretch>
            <a:fillRect/>
          </a:stretch>
        </p:blipFill>
        <p:spPr>
          <a:xfrm>
            <a:off x="2590803" y="1015504"/>
            <a:ext cx="6305124" cy="5470456"/>
          </a:xfrm>
          <a:prstGeom prst="rect">
            <a:avLst/>
          </a:prstGeom>
        </p:spPr>
      </p:pic>
    </p:spTree>
    <p:extLst>
      <p:ext uri="{BB962C8B-B14F-4D97-AF65-F5344CB8AC3E}">
        <p14:creationId xmlns:p14="http://schemas.microsoft.com/office/powerpoint/2010/main" val="882855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F8364E-F730-5928-28CA-56840137B35A}"/>
              </a:ext>
            </a:extLst>
          </p:cNvPr>
          <p:cNvSpPr txBox="1"/>
          <p:nvPr/>
        </p:nvSpPr>
        <p:spPr>
          <a:xfrm>
            <a:off x="1840917" y="453839"/>
            <a:ext cx="8268608" cy="707886"/>
          </a:xfrm>
          <a:prstGeom prst="rect">
            <a:avLst/>
          </a:prstGeom>
          <a:noFill/>
        </p:spPr>
        <p:txBody>
          <a:bodyPr wrap="square" rtlCol="0">
            <a:spAutoFit/>
          </a:bodyPr>
          <a:lstStyle/>
          <a:p>
            <a:pPr algn="just"/>
            <a:r>
              <a:rPr lang="es-MX" sz="2000" dirty="0">
                <a:cs typeface="Arial" panose="020B0604020202020204" pitchFamily="34" charset="0"/>
              </a:rPr>
              <a:t>Productos Vendidos por un Cliente Específico: Obtener los productos que un cliente específico ha comprado.</a:t>
            </a:r>
            <a:endParaRPr lang="es-PE" sz="2000" dirty="0">
              <a:cs typeface="Arial" panose="020B0604020202020204" pitchFamily="34" charset="0"/>
            </a:endParaRPr>
          </a:p>
        </p:txBody>
      </p:sp>
      <p:pic>
        <p:nvPicPr>
          <p:cNvPr id="2" name="Imagen 1">
            <a:extLst>
              <a:ext uri="{FF2B5EF4-FFF2-40B4-BE49-F238E27FC236}">
                <a16:creationId xmlns:a16="http://schemas.microsoft.com/office/drawing/2014/main" id="{526B6D82-F5B5-328A-2395-30612AEC7965}"/>
              </a:ext>
            </a:extLst>
          </p:cNvPr>
          <p:cNvPicPr>
            <a:picLocks noChangeAspect="1"/>
          </p:cNvPicPr>
          <p:nvPr/>
        </p:nvPicPr>
        <p:blipFill>
          <a:blip r:embed="rId2"/>
          <a:stretch>
            <a:fillRect/>
          </a:stretch>
        </p:blipFill>
        <p:spPr>
          <a:xfrm>
            <a:off x="1464427" y="1468315"/>
            <a:ext cx="9263145" cy="3921369"/>
          </a:xfrm>
          <a:prstGeom prst="rect">
            <a:avLst/>
          </a:prstGeom>
        </p:spPr>
      </p:pic>
    </p:spTree>
    <p:extLst>
      <p:ext uri="{BB962C8B-B14F-4D97-AF65-F5344CB8AC3E}">
        <p14:creationId xmlns:p14="http://schemas.microsoft.com/office/powerpoint/2010/main" val="1619812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463228" y="15224"/>
            <a:ext cx="6397095" cy="714538"/>
          </a:xfrm>
        </p:spPr>
        <p:txBody>
          <a:bodyPr>
            <a:normAutofit fontScale="90000"/>
          </a:bodyPr>
          <a:lstStyle/>
          <a:p>
            <a:r>
              <a:rPr lang="es-MX" dirty="0"/>
              <a:t>NORMALIZACIÓN DE LA BASE DE DATOS</a:t>
            </a:r>
            <a:endParaRPr lang="es-PE" dirty="0"/>
          </a:p>
        </p:txBody>
      </p:sp>
      <p:graphicFrame>
        <p:nvGraphicFramePr>
          <p:cNvPr id="4" name="Tabla 3">
            <a:extLst>
              <a:ext uri="{FF2B5EF4-FFF2-40B4-BE49-F238E27FC236}">
                <a16:creationId xmlns:a16="http://schemas.microsoft.com/office/drawing/2014/main" id="{25719C3B-1D99-F449-B81F-89722D896F97}"/>
              </a:ext>
            </a:extLst>
          </p:cNvPr>
          <p:cNvGraphicFramePr>
            <a:graphicFrameLocks noGrp="1"/>
          </p:cNvGraphicFramePr>
          <p:nvPr>
            <p:extLst>
              <p:ext uri="{D42A27DB-BD31-4B8C-83A1-F6EECF244321}">
                <p14:modId xmlns:p14="http://schemas.microsoft.com/office/powerpoint/2010/main" val="1509485808"/>
              </p:ext>
            </p:extLst>
          </p:nvPr>
        </p:nvGraphicFramePr>
        <p:xfrm>
          <a:off x="1002790" y="981930"/>
          <a:ext cx="5093210" cy="4979254"/>
        </p:xfrm>
        <a:graphic>
          <a:graphicData uri="http://schemas.openxmlformats.org/drawingml/2006/table">
            <a:tbl>
              <a:tblPr firstRow="1" firstCol="1" bandRow="1">
                <a:tableStyleId>{FABFCF23-3B69-468F-B69F-88F6DE6A72F2}</a:tableStyleId>
              </a:tblPr>
              <a:tblGrid>
                <a:gridCol w="583695">
                  <a:extLst>
                    <a:ext uri="{9D8B030D-6E8A-4147-A177-3AD203B41FA5}">
                      <a16:colId xmlns:a16="http://schemas.microsoft.com/office/drawing/2014/main" val="3806690040"/>
                    </a:ext>
                  </a:extLst>
                </a:gridCol>
                <a:gridCol w="583695">
                  <a:extLst>
                    <a:ext uri="{9D8B030D-6E8A-4147-A177-3AD203B41FA5}">
                      <a16:colId xmlns:a16="http://schemas.microsoft.com/office/drawing/2014/main" val="683790288"/>
                    </a:ext>
                  </a:extLst>
                </a:gridCol>
                <a:gridCol w="583695">
                  <a:extLst>
                    <a:ext uri="{9D8B030D-6E8A-4147-A177-3AD203B41FA5}">
                      <a16:colId xmlns:a16="http://schemas.microsoft.com/office/drawing/2014/main" val="3479185931"/>
                    </a:ext>
                  </a:extLst>
                </a:gridCol>
                <a:gridCol w="583695">
                  <a:extLst>
                    <a:ext uri="{9D8B030D-6E8A-4147-A177-3AD203B41FA5}">
                      <a16:colId xmlns:a16="http://schemas.microsoft.com/office/drawing/2014/main" val="1158464411"/>
                    </a:ext>
                  </a:extLst>
                </a:gridCol>
                <a:gridCol w="1591040">
                  <a:extLst>
                    <a:ext uri="{9D8B030D-6E8A-4147-A177-3AD203B41FA5}">
                      <a16:colId xmlns:a16="http://schemas.microsoft.com/office/drawing/2014/main" val="4189915562"/>
                    </a:ext>
                  </a:extLst>
                </a:gridCol>
                <a:gridCol w="583695">
                  <a:extLst>
                    <a:ext uri="{9D8B030D-6E8A-4147-A177-3AD203B41FA5}">
                      <a16:colId xmlns:a16="http://schemas.microsoft.com/office/drawing/2014/main" val="1324711071"/>
                    </a:ext>
                  </a:extLst>
                </a:gridCol>
                <a:gridCol w="583695">
                  <a:extLst>
                    <a:ext uri="{9D8B030D-6E8A-4147-A177-3AD203B41FA5}">
                      <a16:colId xmlns:a16="http://schemas.microsoft.com/office/drawing/2014/main" val="2850723087"/>
                    </a:ext>
                  </a:extLst>
                </a:gridCol>
              </a:tblGrid>
              <a:tr h="262066">
                <a:tc>
                  <a:txBody>
                    <a:bodyPr/>
                    <a:lstStyle/>
                    <a:p>
                      <a:pPr algn="l" fontAlgn="ctr"/>
                      <a:r>
                        <a:rPr lang="es-PE" sz="800" u="none" strike="noStrike">
                          <a:solidFill>
                            <a:schemeClr val="bg1"/>
                          </a:solidFill>
                          <a:effectLst/>
                        </a:rPr>
                        <a:t>ID_Cliente</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Nombre</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Apellido</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Telefono</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dirty="0">
                          <a:solidFill>
                            <a:schemeClr val="bg1"/>
                          </a:solidFill>
                          <a:effectLst/>
                        </a:rPr>
                        <a:t>Correo</a:t>
                      </a:r>
                      <a:endParaRPr lang="es-PE" sz="800" b="1" i="0" u="none" strike="noStrike" dirty="0">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ID_Contacto</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ID_Red</a:t>
                      </a:r>
                      <a:endParaRPr lang="es-PE" sz="800" b="1"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3721094996"/>
                  </a:ext>
                </a:extLst>
              </a:tr>
              <a:tr h="262066">
                <a:tc>
                  <a:txBody>
                    <a:bodyPr/>
                    <a:lstStyle/>
                    <a:p>
                      <a:pPr algn="r" fontAlgn="ctr"/>
                      <a:r>
                        <a:rPr lang="es-PE" sz="800" u="none" strike="noStrike">
                          <a:solidFill>
                            <a:schemeClr val="bg1"/>
                          </a:solidFill>
                          <a:effectLst/>
                        </a:rPr>
                        <a:t>1</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Ana</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Morales</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911222333</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2">
                            <a:extLst>
                              <a:ext uri="{A12FA001-AC4F-418D-AE19-62706E023703}">
                                <ahyp:hlinkClr xmlns:ahyp="http://schemas.microsoft.com/office/drawing/2018/hyperlinkcolor" val="tx"/>
                              </a:ext>
                            </a:extLst>
                          </a:hlinkClick>
                        </a:rPr>
                        <a:t>ana.morales@gmail.com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3320310515"/>
                  </a:ext>
                </a:extLst>
              </a:tr>
              <a:tr h="262066">
                <a:tc>
                  <a:txBody>
                    <a:bodyPr/>
                    <a:lstStyle/>
                    <a:p>
                      <a:pPr algn="r" fontAlgn="ctr"/>
                      <a:r>
                        <a:rPr lang="es-PE" sz="800" u="none" strike="noStrike">
                          <a:solidFill>
                            <a:schemeClr val="bg1"/>
                          </a:solidFill>
                          <a:effectLst/>
                        </a:rPr>
                        <a:t>2</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Carlos</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González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922333444</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3">
                            <a:extLst>
                              <a:ext uri="{A12FA001-AC4F-418D-AE19-62706E023703}">
                                <ahyp:hlinkClr xmlns:ahyp="http://schemas.microsoft.com/office/drawing/2018/hyperlinkcolor" val="tx"/>
                              </a:ext>
                            </a:extLst>
                          </a:hlinkClick>
                        </a:rPr>
                        <a:t>carlos.gonzalez@gmail.com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396685315"/>
                  </a:ext>
                </a:extLst>
              </a:tr>
              <a:tr h="262066">
                <a:tc>
                  <a:txBody>
                    <a:bodyPr/>
                    <a:lstStyle/>
                    <a:p>
                      <a:pPr algn="r" fontAlgn="ctr"/>
                      <a:r>
                        <a:rPr lang="es-PE" sz="800" u="none" strike="noStrike">
                          <a:solidFill>
                            <a:schemeClr val="bg1"/>
                          </a:solidFill>
                          <a:effectLst/>
                        </a:rPr>
                        <a:t>3</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Laura</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Rodriguez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933444555</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4">
                            <a:extLst>
                              <a:ext uri="{A12FA001-AC4F-418D-AE19-62706E023703}">
                                <ahyp:hlinkClr xmlns:ahyp="http://schemas.microsoft.com/office/drawing/2018/hyperlinkcolor" val="tx"/>
                              </a:ext>
                            </a:extLst>
                          </a:hlinkClick>
                        </a:rPr>
                        <a:t>laura.rodriguez@gmail.com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2863700740"/>
                  </a:ext>
                </a:extLst>
              </a:tr>
              <a:tr h="262066">
                <a:tc>
                  <a:txBody>
                    <a:bodyPr/>
                    <a:lstStyle/>
                    <a:p>
                      <a:pPr algn="r" fontAlgn="ctr"/>
                      <a:r>
                        <a:rPr lang="es-PE" sz="800" u="none" strike="noStrike">
                          <a:solidFill>
                            <a:schemeClr val="bg1"/>
                          </a:solidFill>
                          <a:effectLst/>
                        </a:rPr>
                        <a:t>4</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Roberto</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Martinez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944555666</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5">
                            <a:extLst>
                              <a:ext uri="{A12FA001-AC4F-418D-AE19-62706E023703}">
                                <ahyp:hlinkClr xmlns:ahyp="http://schemas.microsoft.com/office/drawing/2018/hyperlinkcolor" val="tx"/>
                              </a:ext>
                            </a:extLst>
                          </a:hlinkClick>
                        </a:rPr>
                        <a:t>roberto.martinez@gmail.com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1078247803"/>
                  </a:ext>
                </a:extLst>
              </a:tr>
              <a:tr h="262066">
                <a:tc>
                  <a:txBody>
                    <a:bodyPr/>
                    <a:lstStyle/>
                    <a:p>
                      <a:pPr algn="r" fontAlgn="ctr"/>
                      <a:r>
                        <a:rPr lang="es-PE" sz="800" u="none" strike="noStrike">
                          <a:solidFill>
                            <a:schemeClr val="bg1"/>
                          </a:solidFill>
                          <a:effectLst/>
                        </a:rPr>
                        <a:t>5</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Sofia</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Herrera</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955666777</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6">
                            <a:extLst>
                              <a:ext uri="{A12FA001-AC4F-418D-AE19-62706E023703}">
                                <ahyp:hlinkClr xmlns:ahyp="http://schemas.microsoft.com/office/drawing/2018/hyperlinkcolor" val="tx"/>
                              </a:ext>
                            </a:extLst>
                          </a:hlinkClick>
                        </a:rPr>
                        <a:t>sofia.herrera@gmail.com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3507070527"/>
                  </a:ext>
                </a:extLst>
              </a:tr>
              <a:tr h="262066">
                <a:tc>
                  <a:txBody>
                    <a:bodyPr/>
                    <a:lstStyle/>
                    <a:p>
                      <a:pPr algn="r" fontAlgn="ctr"/>
                      <a:r>
                        <a:rPr lang="es-PE" sz="800" u="none" strike="noStrike">
                          <a:solidFill>
                            <a:schemeClr val="bg1"/>
                          </a:solidFill>
                          <a:effectLst/>
                        </a:rPr>
                        <a:t>6</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Juan</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Ramirez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966777888</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dirty="0">
                          <a:solidFill>
                            <a:schemeClr val="bg1"/>
                          </a:solidFill>
                          <a:effectLst/>
                          <a:hlinkClick r:id="rId7">
                            <a:extLst>
                              <a:ext uri="{A12FA001-AC4F-418D-AE19-62706E023703}">
                                <ahyp:hlinkClr xmlns:ahyp="http://schemas.microsoft.com/office/drawing/2018/hyperlinkcolor" val="tx"/>
                              </a:ext>
                            </a:extLst>
                          </a:hlinkClick>
                        </a:rPr>
                        <a:t>juan.ramirez@gmail.com</a:t>
                      </a:r>
                      <a:endParaRPr lang="es-PE" sz="800" b="0" i="0" u="sng" strike="noStrike" dirty="0">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1</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2646916194"/>
                  </a:ext>
                </a:extLst>
              </a:tr>
              <a:tr h="262066">
                <a:tc>
                  <a:txBody>
                    <a:bodyPr/>
                    <a:lstStyle/>
                    <a:p>
                      <a:pPr algn="r" fontAlgn="ctr"/>
                      <a:r>
                        <a:rPr lang="es-PE" sz="800" u="none" strike="noStrike">
                          <a:solidFill>
                            <a:schemeClr val="bg1"/>
                          </a:solidFill>
                          <a:effectLst/>
                        </a:rPr>
                        <a:t>7</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Andrea</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Castro</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977888999</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8">
                            <a:extLst>
                              <a:ext uri="{A12FA001-AC4F-418D-AE19-62706E023703}">
                                <ahyp:hlinkClr xmlns:ahyp="http://schemas.microsoft.com/office/drawing/2018/hyperlinkcolor" val="tx"/>
                              </a:ext>
                            </a:extLst>
                          </a:hlinkClick>
                        </a:rPr>
                        <a:t>andrea.castro@gmail.com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2</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2</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1669893316"/>
                  </a:ext>
                </a:extLst>
              </a:tr>
              <a:tr h="262066">
                <a:tc>
                  <a:txBody>
                    <a:bodyPr/>
                    <a:lstStyle/>
                    <a:p>
                      <a:pPr algn="r" fontAlgn="ctr"/>
                      <a:r>
                        <a:rPr lang="es-PE" sz="800" u="none" strike="noStrike">
                          <a:solidFill>
                            <a:schemeClr val="bg1"/>
                          </a:solidFill>
                          <a:effectLst/>
                        </a:rPr>
                        <a:t>8</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Pedro</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Diaz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988999000</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9">
                            <a:extLst>
                              <a:ext uri="{A12FA001-AC4F-418D-AE19-62706E023703}">
                                <ahyp:hlinkClr xmlns:ahyp="http://schemas.microsoft.com/office/drawing/2018/hyperlinkcolor" val="tx"/>
                              </a:ext>
                            </a:extLst>
                          </a:hlinkClick>
                        </a:rPr>
                        <a:t>pedro.diaz@gmail.com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2</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2</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557364924"/>
                  </a:ext>
                </a:extLst>
              </a:tr>
              <a:tr h="262066">
                <a:tc>
                  <a:txBody>
                    <a:bodyPr/>
                    <a:lstStyle/>
                    <a:p>
                      <a:pPr algn="r" fontAlgn="ctr"/>
                      <a:r>
                        <a:rPr lang="es-PE" sz="800" u="none" strike="noStrike">
                          <a:solidFill>
                            <a:schemeClr val="bg1"/>
                          </a:solidFill>
                          <a:effectLst/>
                        </a:rPr>
                        <a:t>9</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Carolina</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Vargas</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999000111</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10">
                            <a:extLst>
                              <a:ext uri="{A12FA001-AC4F-418D-AE19-62706E023703}">
                                <ahyp:hlinkClr xmlns:ahyp="http://schemas.microsoft.com/office/drawing/2018/hyperlinkcolor" val="tx"/>
                              </a:ext>
                            </a:extLst>
                          </a:hlinkClick>
                        </a:rPr>
                        <a:t>carolina.vargas@gmail.com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2</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3</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823490916"/>
                  </a:ext>
                </a:extLst>
              </a:tr>
              <a:tr h="262066">
                <a:tc>
                  <a:txBody>
                    <a:bodyPr/>
                    <a:lstStyle/>
                    <a:p>
                      <a:pPr algn="r" fontAlgn="ctr"/>
                      <a:r>
                        <a:rPr lang="es-PE" sz="800" u="none" strike="noStrike">
                          <a:solidFill>
                            <a:schemeClr val="bg1"/>
                          </a:solidFill>
                          <a:effectLst/>
                        </a:rPr>
                        <a:t>10</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Miguel</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Lopez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900111222</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11">
                            <a:extLst>
                              <a:ext uri="{A12FA001-AC4F-418D-AE19-62706E023703}">
                                <ahyp:hlinkClr xmlns:ahyp="http://schemas.microsoft.com/office/drawing/2018/hyperlinkcolor" val="tx"/>
                              </a:ext>
                            </a:extLst>
                          </a:hlinkClick>
                        </a:rPr>
                        <a:t>miguel.lopez@gmail.com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2</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3</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2756004312"/>
                  </a:ext>
                </a:extLst>
              </a:tr>
              <a:tr h="262066">
                <a:tc>
                  <a:txBody>
                    <a:bodyPr/>
                    <a:lstStyle/>
                    <a:p>
                      <a:pPr algn="r" fontAlgn="ctr"/>
                      <a:r>
                        <a:rPr lang="es-PE" sz="800" u="none" strike="noStrike">
                          <a:solidFill>
                            <a:schemeClr val="bg1"/>
                          </a:solidFill>
                          <a:effectLst/>
                        </a:rPr>
                        <a:t>11</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Valeria</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Flores</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923456789</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12">
                            <a:extLst>
                              <a:ext uri="{A12FA001-AC4F-418D-AE19-62706E023703}">
                                <ahyp:hlinkClr xmlns:ahyp="http://schemas.microsoft.com/office/drawing/2018/hyperlinkcolor" val="tx"/>
                              </a:ext>
                            </a:extLst>
                          </a:hlinkClick>
                        </a:rPr>
                        <a:t>valeria.flores@gmail.com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2</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4</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1180675129"/>
                  </a:ext>
                </a:extLst>
              </a:tr>
              <a:tr h="262066">
                <a:tc>
                  <a:txBody>
                    <a:bodyPr/>
                    <a:lstStyle/>
                    <a:p>
                      <a:pPr algn="r" fontAlgn="ctr"/>
                      <a:r>
                        <a:rPr lang="es-PE" sz="800" u="none" strike="noStrike">
                          <a:solidFill>
                            <a:schemeClr val="bg1"/>
                          </a:solidFill>
                          <a:effectLst/>
                        </a:rPr>
                        <a:t>12</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Javier</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Ortiz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934567890</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13">
                            <a:extLst>
                              <a:ext uri="{A12FA001-AC4F-418D-AE19-62706E023703}">
                                <ahyp:hlinkClr xmlns:ahyp="http://schemas.microsoft.com/office/drawing/2018/hyperlinkcolor" val="tx"/>
                              </a:ext>
                            </a:extLst>
                          </a:hlinkClick>
                        </a:rPr>
                        <a:t>javier.ortiz@gmail.com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3</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4</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3113730337"/>
                  </a:ext>
                </a:extLst>
              </a:tr>
              <a:tr h="262066">
                <a:tc>
                  <a:txBody>
                    <a:bodyPr/>
                    <a:lstStyle/>
                    <a:p>
                      <a:pPr algn="r" fontAlgn="ctr"/>
                      <a:r>
                        <a:rPr lang="es-PE" sz="800" u="none" strike="noStrike">
                          <a:solidFill>
                            <a:schemeClr val="bg1"/>
                          </a:solidFill>
                          <a:effectLst/>
                        </a:rPr>
                        <a:t>13</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Mariana</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Sanchez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945678901</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14">
                            <a:extLst>
                              <a:ext uri="{A12FA001-AC4F-418D-AE19-62706E023703}">
                                <ahyp:hlinkClr xmlns:ahyp="http://schemas.microsoft.com/office/drawing/2018/hyperlinkcolor" val="tx"/>
                              </a:ext>
                            </a:extLst>
                          </a:hlinkClick>
                        </a:rPr>
                        <a:t>mariana.sanchez@gmail.com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3</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4</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2986310914"/>
                  </a:ext>
                </a:extLst>
              </a:tr>
              <a:tr h="262066">
                <a:tc>
                  <a:txBody>
                    <a:bodyPr/>
                    <a:lstStyle/>
                    <a:p>
                      <a:pPr algn="r" fontAlgn="ctr"/>
                      <a:r>
                        <a:rPr lang="es-PE" sz="800" u="none" strike="noStrike">
                          <a:solidFill>
                            <a:schemeClr val="bg1"/>
                          </a:solidFill>
                          <a:effectLst/>
                        </a:rPr>
                        <a:t>14</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Gabriel</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Fernandez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956789012</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15">
                            <a:extLst>
                              <a:ext uri="{A12FA001-AC4F-418D-AE19-62706E023703}">
                                <ahyp:hlinkClr xmlns:ahyp="http://schemas.microsoft.com/office/drawing/2018/hyperlinkcolor" val="tx"/>
                              </a:ext>
                            </a:extLst>
                          </a:hlinkClick>
                        </a:rPr>
                        <a:t>gabriel.fernandez@gmail.com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3</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4</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2933664944"/>
                  </a:ext>
                </a:extLst>
              </a:tr>
              <a:tr h="262066">
                <a:tc>
                  <a:txBody>
                    <a:bodyPr/>
                    <a:lstStyle/>
                    <a:p>
                      <a:pPr algn="r" fontAlgn="ctr"/>
                      <a:r>
                        <a:rPr lang="es-PE" sz="800" u="none" strike="noStrike">
                          <a:solidFill>
                            <a:schemeClr val="bg1"/>
                          </a:solidFill>
                          <a:effectLst/>
                        </a:rPr>
                        <a:t>15</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Isabel</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Castro</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967890123</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16">
                            <a:extLst>
                              <a:ext uri="{A12FA001-AC4F-418D-AE19-62706E023703}">
                                <ahyp:hlinkClr xmlns:ahyp="http://schemas.microsoft.com/office/drawing/2018/hyperlinkcolor" val="tx"/>
                              </a:ext>
                            </a:extLst>
                          </a:hlinkClick>
                        </a:rPr>
                        <a:t>isabel.castro@gmail.com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3</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5</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1362174589"/>
                  </a:ext>
                </a:extLst>
              </a:tr>
              <a:tr h="262066">
                <a:tc>
                  <a:txBody>
                    <a:bodyPr/>
                    <a:lstStyle/>
                    <a:p>
                      <a:pPr algn="r" fontAlgn="ctr"/>
                      <a:r>
                        <a:rPr lang="es-PE" sz="800" u="none" strike="noStrike">
                          <a:solidFill>
                            <a:schemeClr val="bg1"/>
                          </a:solidFill>
                          <a:effectLst/>
                        </a:rPr>
                        <a:t>16</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Daniel</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Ramirez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978901234</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17">
                            <a:extLst>
                              <a:ext uri="{A12FA001-AC4F-418D-AE19-62706E023703}">
                                <ahyp:hlinkClr xmlns:ahyp="http://schemas.microsoft.com/office/drawing/2018/hyperlinkcolor" val="tx"/>
                              </a:ext>
                            </a:extLst>
                          </a:hlinkClick>
                        </a:rPr>
                        <a:t>daniel.ramirez@gmail.com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3</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5</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2271395575"/>
                  </a:ext>
                </a:extLst>
              </a:tr>
              <a:tr h="262066">
                <a:tc>
                  <a:txBody>
                    <a:bodyPr/>
                    <a:lstStyle/>
                    <a:p>
                      <a:pPr algn="r" fontAlgn="ctr"/>
                      <a:r>
                        <a:rPr lang="es-PE" sz="800" u="none" strike="noStrike">
                          <a:solidFill>
                            <a:schemeClr val="bg1"/>
                          </a:solidFill>
                          <a:effectLst/>
                        </a:rPr>
                        <a:t>17</a:t>
                      </a:r>
                      <a:endParaRPr lang="es-PE" sz="800" b="1"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Adriana</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Torres</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989012345</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a:solidFill>
                            <a:schemeClr val="bg1"/>
                          </a:solidFill>
                          <a:effectLst/>
                          <a:hlinkClick r:id="rId18">
                            <a:extLst>
                              <a:ext uri="{A12FA001-AC4F-418D-AE19-62706E023703}">
                                <ahyp:hlinkClr xmlns:ahyp="http://schemas.microsoft.com/office/drawing/2018/hyperlinkcolor" val="tx"/>
                              </a:ext>
                            </a:extLst>
                          </a:hlinkClick>
                        </a:rPr>
                        <a:t>adriana.torres@gmail.com</a:t>
                      </a:r>
                      <a:endParaRPr lang="es-PE" sz="800" b="0" i="0" u="sng"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3</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5</a:t>
                      </a:r>
                      <a:endParaRPr lang="es-PE" sz="800" b="0" i="0" u="none" strike="noStrike">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2711966547"/>
                  </a:ext>
                </a:extLst>
              </a:tr>
              <a:tr h="262066">
                <a:tc>
                  <a:txBody>
                    <a:bodyPr/>
                    <a:lstStyle/>
                    <a:p>
                      <a:pPr algn="r" fontAlgn="ctr"/>
                      <a:r>
                        <a:rPr lang="es-PE" sz="800" u="none" strike="noStrike" dirty="0">
                          <a:solidFill>
                            <a:schemeClr val="bg1"/>
                          </a:solidFill>
                          <a:effectLst/>
                        </a:rPr>
                        <a:t>18</a:t>
                      </a:r>
                      <a:endParaRPr lang="es-PE" sz="800" b="1" i="0" u="none" strike="noStrike" dirty="0">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Alejandro</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none" strike="noStrike">
                          <a:solidFill>
                            <a:schemeClr val="bg1"/>
                          </a:solidFill>
                          <a:effectLst/>
                        </a:rPr>
                        <a:t>Martinez</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990123456</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l" fontAlgn="ctr"/>
                      <a:r>
                        <a:rPr lang="es-PE" sz="800" u="sng" strike="noStrike" dirty="0">
                          <a:solidFill>
                            <a:schemeClr val="bg1"/>
                          </a:solidFill>
                          <a:effectLst/>
                          <a:hlinkClick r:id="rId19">
                            <a:extLst>
                              <a:ext uri="{A12FA001-AC4F-418D-AE19-62706E023703}">
                                <ahyp:hlinkClr xmlns:ahyp="http://schemas.microsoft.com/office/drawing/2018/hyperlinkcolor" val="tx"/>
                              </a:ext>
                            </a:extLst>
                          </a:hlinkClick>
                        </a:rPr>
                        <a:t>alejandro.martinez@gmail.com</a:t>
                      </a:r>
                      <a:endParaRPr lang="es-PE" sz="800" b="0" i="0" u="sng" strike="noStrike" dirty="0">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a:solidFill>
                            <a:schemeClr val="bg1"/>
                          </a:solidFill>
                          <a:effectLst/>
                        </a:rPr>
                        <a:t>3</a:t>
                      </a:r>
                      <a:endParaRPr lang="es-PE" sz="800" b="0" i="0" u="none" strike="noStrike">
                        <a:solidFill>
                          <a:schemeClr val="bg1"/>
                        </a:solidFill>
                        <a:effectLst/>
                        <a:latin typeface="Calibri" panose="020F0502020204030204" pitchFamily="34" charset="0"/>
                      </a:endParaRPr>
                    </a:p>
                  </a:txBody>
                  <a:tcPr marL="5649" marR="5649" marT="7061" marB="7061" anchor="ctr"/>
                </a:tc>
                <a:tc>
                  <a:txBody>
                    <a:bodyPr/>
                    <a:lstStyle/>
                    <a:p>
                      <a:pPr algn="r" fontAlgn="ctr"/>
                      <a:r>
                        <a:rPr lang="es-PE" sz="800" u="none" strike="noStrike" dirty="0">
                          <a:solidFill>
                            <a:schemeClr val="bg1"/>
                          </a:solidFill>
                          <a:effectLst/>
                        </a:rPr>
                        <a:t>5</a:t>
                      </a:r>
                      <a:endParaRPr lang="es-PE" sz="800" b="0" i="0" u="none" strike="noStrike" dirty="0">
                        <a:solidFill>
                          <a:schemeClr val="bg1"/>
                        </a:solidFill>
                        <a:effectLst/>
                        <a:latin typeface="Calibri" panose="020F0502020204030204" pitchFamily="34" charset="0"/>
                      </a:endParaRPr>
                    </a:p>
                  </a:txBody>
                  <a:tcPr marL="5649" marR="5649" marT="7061" marB="7061" anchor="ctr"/>
                </a:tc>
                <a:extLst>
                  <a:ext uri="{0D108BD9-81ED-4DB2-BD59-A6C34878D82A}">
                    <a16:rowId xmlns:a16="http://schemas.microsoft.com/office/drawing/2014/main" val="993273795"/>
                  </a:ext>
                </a:extLst>
              </a:tr>
            </a:tbl>
          </a:graphicData>
        </a:graphic>
      </p:graphicFrame>
      <p:graphicFrame>
        <p:nvGraphicFramePr>
          <p:cNvPr id="5" name="Tabla 4">
            <a:extLst>
              <a:ext uri="{FF2B5EF4-FFF2-40B4-BE49-F238E27FC236}">
                <a16:creationId xmlns:a16="http://schemas.microsoft.com/office/drawing/2014/main" id="{4FB01EF9-53E8-D313-C10A-7FF010815854}"/>
              </a:ext>
            </a:extLst>
          </p:cNvPr>
          <p:cNvGraphicFramePr>
            <a:graphicFrameLocks noGrp="1"/>
          </p:cNvGraphicFramePr>
          <p:nvPr>
            <p:extLst>
              <p:ext uri="{D42A27DB-BD31-4B8C-83A1-F6EECF244321}">
                <p14:modId xmlns:p14="http://schemas.microsoft.com/office/powerpoint/2010/main" val="2812600409"/>
              </p:ext>
            </p:extLst>
          </p:nvPr>
        </p:nvGraphicFramePr>
        <p:xfrm>
          <a:off x="6343180" y="981929"/>
          <a:ext cx="5093208" cy="1954700"/>
        </p:xfrm>
        <a:graphic>
          <a:graphicData uri="http://schemas.openxmlformats.org/drawingml/2006/table">
            <a:tbl>
              <a:tblPr firstRow="1" firstCol="1" bandRow="1">
                <a:tableStyleId>{FABFCF23-3B69-468F-B69F-88F6DE6A72F2}</a:tableStyleId>
              </a:tblPr>
              <a:tblGrid>
                <a:gridCol w="878613">
                  <a:extLst>
                    <a:ext uri="{9D8B030D-6E8A-4147-A177-3AD203B41FA5}">
                      <a16:colId xmlns:a16="http://schemas.microsoft.com/office/drawing/2014/main" val="1614533803"/>
                    </a:ext>
                  </a:extLst>
                </a:gridCol>
                <a:gridCol w="892341">
                  <a:extLst>
                    <a:ext uri="{9D8B030D-6E8A-4147-A177-3AD203B41FA5}">
                      <a16:colId xmlns:a16="http://schemas.microsoft.com/office/drawing/2014/main" val="2836354827"/>
                    </a:ext>
                  </a:extLst>
                </a:gridCol>
                <a:gridCol w="851156">
                  <a:extLst>
                    <a:ext uri="{9D8B030D-6E8A-4147-A177-3AD203B41FA5}">
                      <a16:colId xmlns:a16="http://schemas.microsoft.com/office/drawing/2014/main" val="3590073137"/>
                    </a:ext>
                  </a:extLst>
                </a:gridCol>
                <a:gridCol w="1619942">
                  <a:extLst>
                    <a:ext uri="{9D8B030D-6E8A-4147-A177-3AD203B41FA5}">
                      <a16:colId xmlns:a16="http://schemas.microsoft.com/office/drawing/2014/main" val="3586260610"/>
                    </a:ext>
                  </a:extLst>
                </a:gridCol>
                <a:gridCol w="851156">
                  <a:extLst>
                    <a:ext uri="{9D8B030D-6E8A-4147-A177-3AD203B41FA5}">
                      <a16:colId xmlns:a16="http://schemas.microsoft.com/office/drawing/2014/main" val="3346744824"/>
                    </a:ext>
                  </a:extLst>
                </a:gridCol>
              </a:tblGrid>
              <a:tr h="484636">
                <a:tc>
                  <a:txBody>
                    <a:bodyPr/>
                    <a:lstStyle/>
                    <a:p>
                      <a:pPr algn="l" fontAlgn="ctr"/>
                      <a:r>
                        <a:rPr lang="es-PE" sz="1100" u="none" strike="noStrike">
                          <a:solidFill>
                            <a:schemeClr val="bg1"/>
                          </a:solidFill>
                          <a:effectLst/>
                        </a:rPr>
                        <a:t>ID_Contacto</a:t>
                      </a:r>
                      <a:endParaRPr lang="es-PE" sz="1100" b="1"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Tipo</a:t>
                      </a:r>
                      <a:endParaRPr lang="es-PE" sz="1100" b="1"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Nombre</a:t>
                      </a:r>
                      <a:endParaRPr lang="es-PE" sz="1100" b="1"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Correo</a:t>
                      </a:r>
                      <a:endParaRPr lang="es-PE" sz="1100" b="1"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Telefono</a:t>
                      </a:r>
                      <a:endParaRPr lang="es-PE" sz="1100" b="1" i="0" u="none" strike="noStrike">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1707945501"/>
                  </a:ext>
                </a:extLst>
              </a:tr>
              <a:tr h="500792">
                <a:tc>
                  <a:txBody>
                    <a:bodyPr/>
                    <a:lstStyle/>
                    <a:p>
                      <a:pPr algn="r" fontAlgn="ctr"/>
                      <a:r>
                        <a:rPr lang="es-PE" sz="1100" u="none" strike="noStrike">
                          <a:solidFill>
                            <a:schemeClr val="bg1"/>
                          </a:solidFill>
                          <a:effectLst/>
                        </a:rPr>
                        <a:t>1</a:t>
                      </a:r>
                      <a:endParaRPr lang="es-PE" sz="1100" b="1"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Soporte</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Soporte Técnico</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sng" strike="noStrike" dirty="0">
                          <a:solidFill>
                            <a:schemeClr val="bg1"/>
                          </a:solidFill>
                          <a:effectLst/>
                          <a:hlinkClick r:id="rId20">
                            <a:extLst>
                              <a:ext uri="{A12FA001-AC4F-418D-AE19-62706E023703}">
                                <ahyp:hlinkClr xmlns:ahyp="http://schemas.microsoft.com/office/drawing/2018/hyperlinkcolor" val="tx"/>
                              </a:ext>
                            </a:extLst>
                          </a:hlinkClick>
                        </a:rPr>
                        <a:t>soporte@tienda.com</a:t>
                      </a:r>
                      <a:endParaRPr lang="es-PE" sz="1100" b="0" i="0" u="sng" strike="noStrike" dirty="0">
                        <a:solidFill>
                          <a:schemeClr val="bg1"/>
                        </a:solidFill>
                        <a:effectLst/>
                        <a:latin typeface="Calibri" panose="020F0502020204030204" pitchFamily="34" charset="0"/>
                      </a:endParaRPr>
                    </a:p>
                  </a:txBody>
                  <a:tcPr marL="7620" marR="7620" marT="9525" marB="9525" anchor="ctr"/>
                </a:tc>
                <a:tc>
                  <a:txBody>
                    <a:bodyPr/>
                    <a:lstStyle/>
                    <a:p>
                      <a:pPr algn="r" fontAlgn="ctr"/>
                      <a:r>
                        <a:rPr lang="es-PE" sz="1100" u="none" strike="noStrike">
                          <a:solidFill>
                            <a:schemeClr val="bg1"/>
                          </a:solidFill>
                          <a:effectLst/>
                        </a:rPr>
                        <a:t>923563780</a:t>
                      </a:r>
                      <a:endParaRPr lang="es-PE" sz="1100" b="0" i="0" u="none" strike="noStrike">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1479149584"/>
                  </a:ext>
                </a:extLst>
              </a:tr>
              <a:tr h="484636">
                <a:tc>
                  <a:txBody>
                    <a:bodyPr/>
                    <a:lstStyle/>
                    <a:p>
                      <a:pPr algn="r" fontAlgn="ctr"/>
                      <a:r>
                        <a:rPr lang="es-PE" sz="1100" u="none" strike="noStrike">
                          <a:solidFill>
                            <a:schemeClr val="bg1"/>
                          </a:solidFill>
                          <a:effectLst/>
                        </a:rPr>
                        <a:t>2</a:t>
                      </a:r>
                      <a:endParaRPr lang="es-PE" sz="1100" b="1"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Proyecto</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Proyecto</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sng" strike="noStrike" dirty="0">
                          <a:solidFill>
                            <a:schemeClr val="bg1"/>
                          </a:solidFill>
                          <a:effectLst/>
                          <a:hlinkClick r:id="rId21">
                            <a:extLst>
                              <a:ext uri="{A12FA001-AC4F-418D-AE19-62706E023703}">
                                <ahyp:hlinkClr xmlns:ahyp="http://schemas.microsoft.com/office/drawing/2018/hyperlinkcolor" val="tx"/>
                              </a:ext>
                            </a:extLst>
                          </a:hlinkClick>
                        </a:rPr>
                        <a:t>proyecto@tienda.com</a:t>
                      </a:r>
                      <a:endParaRPr lang="es-PE" sz="1100" b="0" i="0" u="sng" strike="noStrike" dirty="0">
                        <a:solidFill>
                          <a:schemeClr val="bg1"/>
                        </a:solidFill>
                        <a:effectLst/>
                        <a:latin typeface="Calibri" panose="020F0502020204030204" pitchFamily="34" charset="0"/>
                      </a:endParaRPr>
                    </a:p>
                  </a:txBody>
                  <a:tcPr marL="7620" marR="7620" marT="9525" marB="9525" anchor="ctr"/>
                </a:tc>
                <a:tc>
                  <a:txBody>
                    <a:bodyPr/>
                    <a:lstStyle/>
                    <a:p>
                      <a:pPr algn="r" fontAlgn="ctr"/>
                      <a:r>
                        <a:rPr lang="es-PE" sz="1100" u="none" strike="noStrike">
                          <a:solidFill>
                            <a:schemeClr val="bg1"/>
                          </a:solidFill>
                          <a:effectLst/>
                        </a:rPr>
                        <a:t>987651320</a:t>
                      </a:r>
                      <a:endParaRPr lang="es-PE" sz="1100" b="0" i="0" u="none" strike="noStrike">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2950107882"/>
                  </a:ext>
                </a:extLst>
              </a:tr>
              <a:tr h="484636">
                <a:tc>
                  <a:txBody>
                    <a:bodyPr/>
                    <a:lstStyle/>
                    <a:p>
                      <a:pPr algn="r" fontAlgn="ctr"/>
                      <a:r>
                        <a:rPr lang="es-PE" sz="1100" u="none" strike="noStrike">
                          <a:solidFill>
                            <a:schemeClr val="bg1"/>
                          </a:solidFill>
                          <a:effectLst/>
                        </a:rPr>
                        <a:t>3</a:t>
                      </a:r>
                      <a:endParaRPr lang="es-PE" sz="1100" b="1"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Tienda</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dirty="0">
                          <a:solidFill>
                            <a:schemeClr val="bg1"/>
                          </a:solidFill>
                          <a:effectLst/>
                        </a:rPr>
                        <a:t>Ventas</a:t>
                      </a:r>
                      <a:endParaRPr lang="es-PE" sz="1100" b="0" i="0" u="none" strike="noStrike" dirty="0">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sng" strike="noStrike">
                          <a:solidFill>
                            <a:schemeClr val="bg1"/>
                          </a:solidFill>
                          <a:effectLst/>
                          <a:hlinkClick r:id="rId22">
                            <a:extLst>
                              <a:ext uri="{A12FA001-AC4F-418D-AE19-62706E023703}">
                                <ahyp:hlinkClr xmlns:ahyp="http://schemas.microsoft.com/office/drawing/2018/hyperlinkcolor" val="tx"/>
                              </a:ext>
                            </a:extLst>
                          </a:hlinkClick>
                        </a:rPr>
                        <a:t>ventas@tienda.com</a:t>
                      </a:r>
                      <a:endParaRPr lang="es-PE" sz="1100" b="0" i="0" u="sng" strike="noStrike">
                        <a:solidFill>
                          <a:schemeClr val="bg1"/>
                        </a:solidFill>
                        <a:effectLst/>
                        <a:latin typeface="Calibri" panose="020F0502020204030204" pitchFamily="34" charset="0"/>
                      </a:endParaRPr>
                    </a:p>
                  </a:txBody>
                  <a:tcPr marL="7620" marR="7620" marT="9525" marB="9525" anchor="ctr"/>
                </a:tc>
                <a:tc>
                  <a:txBody>
                    <a:bodyPr/>
                    <a:lstStyle/>
                    <a:p>
                      <a:pPr algn="r" fontAlgn="ctr"/>
                      <a:r>
                        <a:rPr lang="es-PE" sz="1100" u="none" strike="noStrike" dirty="0">
                          <a:solidFill>
                            <a:schemeClr val="bg1"/>
                          </a:solidFill>
                          <a:effectLst/>
                        </a:rPr>
                        <a:t>456783123</a:t>
                      </a:r>
                      <a:endParaRPr lang="es-PE" sz="1100" b="0" i="0" u="none" strike="noStrike" dirty="0">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2617590644"/>
                  </a:ext>
                </a:extLst>
              </a:tr>
            </a:tbl>
          </a:graphicData>
        </a:graphic>
      </p:graphicFrame>
      <p:graphicFrame>
        <p:nvGraphicFramePr>
          <p:cNvPr id="6" name="Tabla 5">
            <a:extLst>
              <a:ext uri="{FF2B5EF4-FFF2-40B4-BE49-F238E27FC236}">
                <a16:creationId xmlns:a16="http://schemas.microsoft.com/office/drawing/2014/main" id="{142CECB8-03EE-1B2C-B17D-30C781D9666D}"/>
              </a:ext>
            </a:extLst>
          </p:cNvPr>
          <p:cNvGraphicFramePr>
            <a:graphicFrameLocks noGrp="1"/>
          </p:cNvGraphicFramePr>
          <p:nvPr>
            <p:extLst>
              <p:ext uri="{D42A27DB-BD31-4B8C-83A1-F6EECF244321}">
                <p14:modId xmlns:p14="http://schemas.microsoft.com/office/powerpoint/2010/main" val="201664959"/>
              </p:ext>
            </p:extLst>
          </p:nvPr>
        </p:nvGraphicFramePr>
        <p:xfrm>
          <a:off x="6343180" y="3305908"/>
          <a:ext cx="5118100" cy="2655276"/>
        </p:xfrm>
        <a:graphic>
          <a:graphicData uri="http://schemas.openxmlformats.org/drawingml/2006/table">
            <a:tbl>
              <a:tblPr firstRow="1" firstCol="1" bandRow="1">
                <a:tableStyleId>{FABFCF23-3B69-468F-B69F-88F6DE6A72F2}</a:tableStyleId>
              </a:tblPr>
              <a:tblGrid>
                <a:gridCol w="533400">
                  <a:extLst>
                    <a:ext uri="{9D8B030D-6E8A-4147-A177-3AD203B41FA5}">
                      <a16:colId xmlns:a16="http://schemas.microsoft.com/office/drawing/2014/main" val="372692168"/>
                    </a:ext>
                  </a:extLst>
                </a:gridCol>
                <a:gridCol w="787400">
                  <a:extLst>
                    <a:ext uri="{9D8B030D-6E8A-4147-A177-3AD203B41FA5}">
                      <a16:colId xmlns:a16="http://schemas.microsoft.com/office/drawing/2014/main" val="212560078"/>
                    </a:ext>
                  </a:extLst>
                </a:gridCol>
                <a:gridCol w="3797300">
                  <a:extLst>
                    <a:ext uri="{9D8B030D-6E8A-4147-A177-3AD203B41FA5}">
                      <a16:colId xmlns:a16="http://schemas.microsoft.com/office/drawing/2014/main" val="2828053115"/>
                    </a:ext>
                  </a:extLst>
                </a:gridCol>
              </a:tblGrid>
              <a:tr h="442546">
                <a:tc>
                  <a:txBody>
                    <a:bodyPr/>
                    <a:lstStyle/>
                    <a:p>
                      <a:pPr algn="l" fontAlgn="ctr"/>
                      <a:r>
                        <a:rPr lang="es-PE" sz="1100" u="none" strike="noStrike">
                          <a:solidFill>
                            <a:schemeClr val="bg1"/>
                          </a:solidFill>
                          <a:effectLst/>
                        </a:rPr>
                        <a:t>ID_Red</a:t>
                      </a:r>
                      <a:endParaRPr lang="es-PE" sz="1100" b="1"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Nombre</a:t>
                      </a:r>
                      <a:endParaRPr lang="es-PE" sz="1100" b="1"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dirty="0">
                          <a:solidFill>
                            <a:schemeClr val="bg1"/>
                          </a:solidFill>
                          <a:effectLst/>
                        </a:rPr>
                        <a:t>Enlace</a:t>
                      </a:r>
                      <a:endParaRPr lang="es-PE" sz="1100" b="1" i="0" u="none" strike="noStrike" dirty="0">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3783022771"/>
                  </a:ext>
                </a:extLst>
              </a:tr>
              <a:tr h="442546">
                <a:tc>
                  <a:txBody>
                    <a:bodyPr/>
                    <a:lstStyle/>
                    <a:p>
                      <a:pPr algn="r" fontAlgn="ctr"/>
                      <a:r>
                        <a:rPr lang="es-PE" sz="1100" u="none" strike="noStrike">
                          <a:solidFill>
                            <a:schemeClr val="bg1"/>
                          </a:solidFill>
                          <a:effectLst/>
                        </a:rPr>
                        <a:t>1</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Facebook</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sng" strike="noStrike">
                          <a:solidFill>
                            <a:schemeClr val="bg1"/>
                          </a:solidFill>
                          <a:effectLst/>
                          <a:hlinkClick r:id="rId23">
                            <a:extLst>
                              <a:ext uri="{A12FA001-AC4F-418D-AE19-62706E023703}">
                                <ahyp:hlinkClr xmlns:ahyp="http://schemas.microsoft.com/office/drawing/2018/hyperlinkcolor" val="tx"/>
                              </a:ext>
                            </a:extLst>
                          </a:hlinkClick>
                        </a:rPr>
                        <a:t>https://www.facebook.com/bsperu</a:t>
                      </a:r>
                      <a:endParaRPr lang="es-PE" sz="1100" b="0" i="0" u="sng" strike="noStrike">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3609249389"/>
                  </a:ext>
                </a:extLst>
              </a:tr>
              <a:tr h="442546">
                <a:tc>
                  <a:txBody>
                    <a:bodyPr/>
                    <a:lstStyle/>
                    <a:p>
                      <a:pPr algn="r" fontAlgn="ctr"/>
                      <a:r>
                        <a:rPr lang="es-PE" sz="1100" u="none" strike="noStrike">
                          <a:solidFill>
                            <a:schemeClr val="bg1"/>
                          </a:solidFill>
                          <a:effectLst/>
                        </a:rPr>
                        <a:t>2</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Tiktok</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sng" strike="noStrike">
                          <a:solidFill>
                            <a:schemeClr val="bg1"/>
                          </a:solidFill>
                          <a:effectLst/>
                          <a:hlinkClick r:id="rId24">
                            <a:extLst>
                              <a:ext uri="{A12FA001-AC4F-418D-AE19-62706E023703}">
                                <ahyp:hlinkClr xmlns:ahyp="http://schemas.microsoft.com/office/drawing/2018/hyperlinkcolor" val="tx"/>
                              </a:ext>
                            </a:extLst>
                          </a:hlinkClick>
                        </a:rPr>
                        <a:t>https://www.instagram.com/bestperu/</a:t>
                      </a:r>
                      <a:endParaRPr lang="es-PE" sz="1100" b="0" i="0" u="sng" strike="noStrike">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2440440435"/>
                  </a:ext>
                </a:extLst>
              </a:tr>
              <a:tr h="442546">
                <a:tc>
                  <a:txBody>
                    <a:bodyPr/>
                    <a:lstStyle/>
                    <a:p>
                      <a:pPr algn="r" fontAlgn="ctr"/>
                      <a:r>
                        <a:rPr lang="es-PE" sz="1100" u="none" strike="noStrike">
                          <a:solidFill>
                            <a:schemeClr val="bg1"/>
                          </a:solidFill>
                          <a:effectLst/>
                        </a:rPr>
                        <a:t>3</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Instagram</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sng" strike="noStrike">
                          <a:solidFill>
                            <a:schemeClr val="bg1"/>
                          </a:solidFill>
                          <a:effectLst/>
                          <a:hlinkClick r:id="rId25">
                            <a:extLst>
                              <a:ext uri="{A12FA001-AC4F-418D-AE19-62706E023703}">
                                <ahyp:hlinkClr xmlns:ahyp="http://schemas.microsoft.com/office/drawing/2018/hyperlinkcolor" val="tx"/>
                              </a:ext>
                            </a:extLst>
                          </a:hlinkClick>
                        </a:rPr>
                        <a:t>https://www.tiktok.com/@bestsecurity.peru</a:t>
                      </a:r>
                      <a:endParaRPr lang="es-PE" sz="1100" b="0" i="0" u="sng" strike="noStrike">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2150704319"/>
                  </a:ext>
                </a:extLst>
              </a:tr>
              <a:tr h="442546">
                <a:tc>
                  <a:txBody>
                    <a:bodyPr/>
                    <a:lstStyle/>
                    <a:p>
                      <a:pPr algn="r" fontAlgn="ctr"/>
                      <a:r>
                        <a:rPr lang="es-PE" sz="1100" u="none" strike="noStrike">
                          <a:solidFill>
                            <a:schemeClr val="bg1"/>
                          </a:solidFill>
                          <a:effectLst/>
                        </a:rPr>
                        <a:t>4</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Youtube</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sng" strike="noStrike">
                          <a:solidFill>
                            <a:schemeClr val="bg1"/>
                          </a:solidFill>
                          <a:effectLst/>
                          <a:hlinkClick r:id="rId26">
                            <a:extLst>
                              <a:ext uri="{A12FA001-AC4F-418D-AE19-62706E023703}">
                                <ahyp:hlinkClr xmlns:ahyp="http://schemas.microsoft.com/office/drawing/2018/hyperlinkcolor" val="tx"/>
                              </a:ext>
                            </a:extLst>
                          </a:hlinkClick>
                        </a:rPr>
                        <a:t>https://www.youtube.com/user/bestsecurityperu</a:t>
                      </a:r>
                      <a:endParaRPr lang="es-PE" sz="1100" b="0" i="0" u="sng" strike="noStrike">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3660571223"/>
                  </a:ext>
                </a:extLst>
              </a:tr>
              <a:tr h="442546">
                <a:tc>
                  <a:txBody>
                    <a:bodyPr/>
                    <a:lstStyle/>
                    <a:p>
                      <a:pPr algn="r" fontAlgn="ctr"/>
                      <a:r>
                        <a:rPr lang="es-PE" sz="1100" u="none" strike="noStrike">
                          <a:solidFill>
                            <a:schemeClr val="bg1"/>
                          </a:solidFill>
                          <a:effectLst/>
                        </a:rPr>
                        <a:t>5</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none" strike="noStrike">
                          <a:solidFill>
                            <a:schemeClr val="bg1"/>
                          </a:solidFill>
                          <a:effectLst/>
                        </a:rPr>
                        <a:t>Linkedin</a:t>
                      </a:r>
                      <a:endParaRPr lang="es-PE" sz="1100" b="0" i="0" u="none" strike="noStrike">
                        <a:solidFill>
                          <a:schemeClr val="bg1"/>
                        </a:solidFill>
                        <a:effectLst/>
                        <a:latin typeface="Calibri" panose="020F0502020204030204" pitchFamily="34" charset="0"/>
                      </a:endParaRPr>
                    </a:p>
                  </a:txBody>
                  <a:tcPr marL="7620" marR="7620" marT="9525" marB="9525" anchor="ctr"/>
                </a:tc>
                <a:tc>
                  <a:txBody>
                    <a:bodyPr/>
                    <a:lstStyle/>
                    <a:p>
                      <a:pPr algn="l" fontAlgn="ctr"/>
                      <a:r>
                        <a:rPr lang="es-PE" sz="1100" u="sng" strike="noStrike" dirty="0">
                          <a:solidFill>
                            <a:schemeClr val="bg1"/>
                          </a:solidFill>
                          <a:effectLst/>
                          <a:hlinkClick r:id="rId27">
                            <a:extLst>
                              <a:ext uri="{A12FA001-AC4F-418D-AE19-62706E023703}">
                                <ahyp:hlinkClr xmlns:ahyp="http://schemas.microsoft.com/office/drawing/2018/hyperlinkcolor" val="tx"/>
                              </a:ext>
                            </a:extLst>
                          </a:hlinkClick>
                        </a:rPr>
                        <a:t>https://www.linkedin.com/company/best-security-del-per%C3%BA</a:t>
                      </a:r>
                      <a:endParaRPr lang="es-PE" sz="1100" b="0" i="0" u="sng" strike="noStrike" dirty="0">
                        <a:solidFill>
                          <a:schemeClr val="bg1"/>
                        </a:solidFill>
                        <a:effectLst/>
                        <a:latin typeface="Calibri" panose="020F0502020204030204" pitchFamily="34" charset="0"/>
                      </a:endParaRPr>
                    </a:p>
                  </a:txBody>
                  <a:tcPr marL="7620" marR="7620" marT="9525" marB="9525" anchor="ctr"/>
                </a:tc>
                <a:extLst>
                  <a:ext uri="{0D108BD9-81ED-4DB2-BD59-A6C34878D82A}">
                    <a16:rowId xmlns:a16="http://schemas.microsoft.com/office/drawing/2014/main" val="920009908"/>
                  </a:ext>
                </a:extLst>
              </a:tr>
            </a:tbl>
          </a:graphicData>
        </a:graphic>
      </p:graphicFrame>
    </p:spTree>
    <p:extLst>
      <p:ext uri="{BB962C8B-B14F-4D97-AF65-F5344CB8AC3E}">
        <p14:creationId xmlns:p14="http://schemas.microsoft.com/office/powerpoint/2010/main" val="1923126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9F8364E-F730-5928-28CA-56840137B35A}"/>
              </a:ext>
            </a:extLst>
          </p:cNvPr>
          <p:cNvSpPr txBox="1"/>
          <p:nvPr/>
        </p:nvSpPr>
        <p:spPr>
          <a:xfrm>
            <a:off x="2417039" y="908081"/>
            <a:ext cx="7090438" cy="400110"/>
          </a:xfrm>
          <a:prstGeom prst="rect">
            <a:avLst/>
          </a:prstGeom>
          <a:noFill/>
        </p:spPr>
        <p:txBody>
          <a:bodyPr wrap="square" rtlCol="0">
            <a:spAutoFit/>
          </a:bodyPr>
          <a:lstStyle/>
          <a:p>
            <a:pPr algn="just"/>
            <a:r>
              <a:rPr lang="es-MX" sz="2000" dirty="0">
                <a:cs typeface="Arial" panose="020B0604020202020204" pitchFamily="34" charset="0"/>
              </a:rPr>
              <a:t>Total de Ventas por Mes: Calcular el total de ventas por mes.</a:t>
            </a:r>
            <a:endParaRPr lang="es-PE" sz="2000" dirty="0">
              <a:cs typeface="Arial" panose="020B0604020202020204" pitchFamily="34" charset="0"/>
            </a:endParaRPr>
          </a:p>
        </p:txBody>
      </p:sp>
      <p:pic>
        <p:nvPicPr>
          <p:cNvPr id="3" name="Imagen 2">
            <a:extLst>
              <a:ext uri="{FF2B5EF4-FFF2-40B4-BE49-F238E27FC236}">
                <a16:creationId xmlns:a16="http://schemas.microsoft.com/office/drawing/2014/main" id="{AE7C631B-7F16-3B45-A5B6-E674E88D3DC4}"/>
              </a:ext>
            </a:extLst>
          </p:cNvPr>
          <p:cNvPicPr>
            <a:picLocks noChangeAspect="1"/>
          </p:cNvPicPr>
          <p:nvPr/>
        </p:nvPicPr>
        <p:blipFill>
          <a:blip r:embed="rId2"/>
          <a:stretch>
            <a:fillRect/>
          </a:stretch>
        </p:blipFill>
        <p:spPr>
          <a:xfrm>
            <a:off x="2270564" y="1874788"/>
            <a:ext cx="7383389" cy="4105838"/>
          </a:xfrm>
          <a:prstGeom prst="rect">
            <a:avLst/>
          </a:prstGeom>
        </p:spPr>
      </p:pic>
    </p:spTree>
    <p:extLst>
      <p:ext uri="{BB962C8B-B14F-4D97-AF65-F5344CB8AC3E}">
        <p14:creationId xmlns:p14="http://schemas.microsoft.com/office/powerpoint/2010/main" val="1805968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839006" y="335264"/>
            <a:ext cx="4058873" cy="714538"/>
          </a:xfrm>
        </p:spPr>
        <p:txBody>
          <a:bodyPr>
            <a:normAutofit/>
          </a:bodyPr>
          <a:lstStyle/>
          <a:p>
            <a:r>
              <a:rPr lang="es-MX" b="1" dirty="0"/>
              <a:t>reco</a:t>
            </a:r>
            <a:r>
              <a:rPr lang="es-MX" b="1" dirty="0">
                <a:solidFill>
                  <a:srgbClr val="FFC000"/>
                </a:solidFill>
              </a:rPr>
              <a:t>mendaci</a:t>
            </a:r>
            <a:r>
              <a:rPr lang="es-MX" b="1" dirty="0"/>
              <a:t>ones</a:t>
            </a:r>
          </a:p>
        </p:txBody>
      </p:sp>
      <p:sp>
        <p:nvSpPr>
          <p:cNvPr id="4" name="CuadroTexto 3">
            <a:extLst>
              <a:ext uri="{FF2B5EF4-FFF2-40B4-BE49-F238E27FC236}">
                <a16:creationId xmlns:a16="http://schemas.microsoft.com/office/drawing/2014/main" id="{E9F8364E-F730-5928-28CA-56840137B35A}"/>
              </a:ext>
            </a:extLst>
          </p:cNvPr>
          <p:cNvSpPr txBox="1"/>
          <p:nvPr/>
        </p:nvSpPr>
        <p:spPr>
          <a:xfrm>
            <a:off x="1529540" y="3311237"/>
            <a:ext cx="4200700" cy="2031325"/>
          </a:xfrm>
          <a:prstGeom prst="rect">
            <a:avLst/>
          </a:prstGeom>
          <a:noFill/>
        </p:spPr>
        <p:txBody>
          <a:bodyPr wrap="square" rtlCol="0">
            <a:spAutoFit/>
          </a:bodyPr>
          <a:lstStyle/>
          <a:p>
            <a:pPr algn="just"/>
            <a:r>
              <a:rPr lang="es-MX" dirty="0"/>
              <a:t>Es importante implementar procedimientos de seguridad para proteger los datos de accesos no autorizados. Estos procedimientos pueden incluir el uso de contraseñas seguras, el cifrado de datos y la restricción del acceso a la base de datos a usuarios autorizados.</a:t>
            </a:r>
          </a:p>
        </p:txBody>
      </p:sp>
      <p:sp>
        <p:nvSpPr>
          <p:cNvPr id="3" name="CuadroTexto 2">
            <a:extLst>
              <a:ext uri="{FF2B5EF4-FFF2-40B4-BE49-F238E27FC236}">
                <a16:creationId xmlns:a16="http://schemas.microsoft.com/office/drawing/2014/main" id="{CDE1BD20-0AA7-33A3-A289-1A112E9C7782}"/>
              </a:ext>
            </a:extLst>
          </p:cNvPr>
          <p:cNvSpPr txBox="1"/>
          <p:nvPr/>
        </p:nvSpPr>
        <p:spPr>
          <a:xfrm>
            <a:off x="6558740" y="1279912"/>
            <a:ext cx="3377740" cy="2031325"/>
          </a:xfrm>
          <a:prstGeom prst="rect">
            <a:avLst/>
          </a:prstGeom>
          <a:noFill/>
        </p:spPr>
        <p:txBody>
          <a:bodyPr wrap="square" rtlCol="0">
            <a:spAutoFit/>
          </a:bodyPr>
          <a:lstStyle/>
          <a:p>
            <a:pPr algn="just"/>
            <a:r>
              <a:rPr lang="es-MX" dirty="0"/>
              <a:t>Las copias de seguridad son esenciales para proteger los datos en caso de pérdida o corrupción. Es importante realizar copias de seguridad periódicas de la base de datos y almacenarlas en un lugar seguro.</a:t>
            </a:r>
          </a:p>
        </p:txBody>
      </p:sp>
      <p:sp>
        <p:nvSpPr>
          <p:cNvPr id="5" name="Signo más 4">
            <a:extLst>
              <a:ext uri="{FF2B5EF4-FFF2-40B4-BE49-F238E27FC236}">
                <a16:creationId xmlns:a16="http://schemas.microsoft.com/office/drawing/2014/main" id="{EE5AE743-95D3-25BC-1376-C10457A8D652}"/>
              </a:ext>
            </a:extLst>
          </p:cNvPr>
          <p:cNvSpPr/>
          <p:nvPr/>
        </p:nvSpPr>
        <p:spPr>
          <a:xfrm>
            <a:off x="2344442" y="1703292"/>
            <a:ext cx="1524000" cy="1184563"/>
          </a:xfrm>
          <a:prstGeom prst="mathPlus">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PE" dirty="0"/>
          </a:p>
        </p:txBody>
      </p:sp>
      <p:sp>
        <p:nvSpPr>
          <p:cNvPr id="6" name="Signo más 5">
            <a:extLst>
              <a:ext uri="{FF2B5EF4-FFF2-40B4-BE49-F238E27FC236}">
                <a16:creationId xmlns:a16="http://schemas.microsoft.com/office/drawing/2014/main" id="{FDF8A4C7-663A-69AD-46AA-57381466BD53}"/>
              </a:ext>
            </a:extLst>
          </p:cNvPr>
          <p:cNvSpPr/>
          <p:nvPr/>
        </p:nvSpPr>
        <p:spPr>
          <a:xfrm>
            <a:off x="7485610" y="3734617"/>
            <a:ext cx="1524000" cy="1184563"/>
          </a:xfrm>
          <a:prstGeom prst="mathPlus">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3346406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4330041" y="407475"/>
            <a:ext cx="3205292" cy="714538"/>
          </a:xfrm>
        </p:spPr>
        <p:txBody>
          <a:bodyPr>
            <a:normAutofit/>
          </a:bodyPr>
          <a:lstStyle/>
          <a:p>
            <a:r>
              <a:rPr lang="es-MX" dirty="0">
                <a:effectLst>
                  <a:outerShdw blurRad="50800" dist="50800" dir="5400000" sx="1000" sy="1000" algn="ctr" rotWithShape="0">
                    <a:srgbClr val="000000"/>
                  </a:outerShdw>
                </a:effectLst>
              </a:rPr>
              <a:t>con</a:t>
            </a:r>
            <a:r>
              <a:rPr lang="es-MX" dirty="0">
                <a:solidFill>
                  <a:srgbClr val="FFC000"/>
                </a:solidFill>
                <a:effectLst>
                  <a:outerShdw blurRad="50800" dist="50800" dir="5400000" sx="1000" sy="1000" algn="ctr" rotWithShape="0">
                    <a:srgbClr val="000000"/>
                  </a:outerShdw>
                </a:effectLst>
              </a:rPr>
              <a:t>clusi</a:t>
            </a:r>
            <a:r>
              <a:rPr lang="es-MX" dirty="0">
                <a:effectLst>
                  <a:outerShdw blurRad="50800" dist="50800" dir="5400000" sx="1000" sy="1000" algn="ctr" rotWithShape="0">
                    <a:srgbClr val="000000"/>
                  </a:outerShdw>
                </a:effectLst>
              </a:rPr>
              <a:t>ones</a:t>
            </a:r>
          </a:p>
        </p:txBody>
      </p:sp>
      <p:sp>
        <p:nvSpPr>
          <p:cNvPr id="4" name="CuadroTexto 3">
            <a:extLst>
              <a:ext uri="{FF2B5EF4-FFF2-40B4-BE49-F238E27FC236}">
                <a16:creationId xmlns:a16="http://schemas.microsoft.com/office/drawing/2014/main" id="{E9F8364E-F730-5928-28CA-56840137B35A}"/>
              </a:ext>
            </a:extLst>
          </p:cNvPr>
          <p:cNvSpPr txBox="1"/>
          <p:nvPr/>
        </p:nvSpPr>
        <p:spPr>
          <a:xfrm>
            <a:off x="3144980" y="1695797"/>
            <a:ext cx="7858300" cy="923330"/>
          </a:xfrm>
          <a:prstGeom prst="rect">
            <a:avLst/>
          </a:prstGeom>
          <a:noFill/>
        </p:spPr>
        <p:txBody>
          <a:bodyPr wrap="square" rtlCol="0">
            <a:spAutoFit/>
          </a:bodyPr>
          <a:lstStyle/>
          <a:p>
            <a:pPr marL="139700" lvl="0" algn="l" rtl="0">
              <a:spcBef>
                <a:spcPts val="1600"/>
              </a:spcBef>
              <a:spcAft>
                <a:spcPts val="0"/>
              </a:spcAft>
              <a:buSzPts val="1400"/>
            </a:pPr>
            <a:r>
              <a:rPr lang="es-MX" sz="1800" dirty="0"/>
              <a:t>La cantidad de variables que se utilizó para la creación de tabla nos permitirá un fácil manejo y entendimiento al momento de querer integrar algún flujo de trabajo adicional.  </a:t>
            </a:r>
          </a:p>
        </p:txBody>
      </p:sp>
      <p:sp>
        <p:nvSpPr>
          <p:cNvPr id="3" name="CuadroTexto 2">
            <a:extLst>
              <a:ext uri="{FF2B5EF4-FFF2-40B4-BE49-F238E27FC236}">
                <a16:creationId xmlns:a16="http://schemas.microsoft.com/office/drawing/2014/main" id="{DF95EB0A-D512-DC3A-8EC0-3C9030D9069D}"/>
              </a:ext>
            </a:extLst>
          </p:cNvPr>
          <p:cNvSpPr txBox="1"/>
          <p:nvPr/>
        </p:nvSpPr>
        <p:spPr>
          <a:xfrm>
            <a:off x="1188720" y="2967335"/>
            <a:ext cx="7858300" cy="1682512"/>
          </a:xfrm>
          <a:prstGeom prst="rect">
            <a:avLst/>
          </a:prstGeom>
          <a:noFill/>
        </p:spPr>
        <p:txBody>
          <a:bodyPr wrap="square" rtlCol="0">
            <a:spAutoFit/>
          </a:bodyPr>
          <a:lstStyle/>
          <a:p>
            <a:pPr marL="139700" lvl="0" algn="l" rtl="0">
              <a:spcBef>
                <a:spcPts val="1600"/>
              </a:spcBef>
              <a:spcAft>
                <a:spcPts val="0"/>
              </a:spcAft>
              <a:buSzPts val="1400"/>
            </a:pPr>
            <a:r>
              <a:rPr lang="es-MX" sz="1800" dirty="0"/>
              <a:t>El diseño de base de datos propuesto para la empresa Best Security proporciona una estructura sólida para almacenar los datos de la empresa. Las tablas están relacionadas entre sí de forma lógica para reflejar las relaciones entre los datos en el mundo real.</a:t>
            </a:r>
          </a:p>
          <a:p>
            <a:pPr marL="139700" lvl="0" algn="l" rtl="0">
              <a:spcBef>
                <a:spcPts val="1600"/>
              </a:spcBef>
              <a:spcAft>
                <a:spcPts val="0"/>
              </a:spcAft>
              <a:buSzPts val="1400"/>
            </a:pPr>
            <a:endParaRPr lang="es-MX" sz="1800" dirty="0"/>
          </a:p>
        </p:txBody>
      </p:sp>
      <p:sp>
        <p:nvSpPr>
          <p:cNvPr id="5" name="CuadroTexto 4">
            <a:extLst>
              <a:ext uri="{FF2B5EF4-FFF2-40B4-BE49-F238E27FC236}">
                <a16:creationId xmlns:a16="http://schemas.microsoft.com/office/drawing/2014/main" id="{53AB1C8F-C7D7-845A-EF39-29D5220E5863}"/>
              </a:ext>
            </a:extLst>
          </p:cNvPr>
          <p:cNvSpPr txBox="1"/>
          <p:nvPr/>
        </p:nvSpPr>
        <p:spPr>
          <a:xfrm>
            <a:off x="3038300" y="4408517"/>
            <a:ext cx="7858300" cy="1200329"/>
          </a:xfrm>
          <a:prstGeom prst="rect">
            <a:avLst/>
          </a:prstGeom>
          <a:noFill/>
        </p:spPr>
        <p:txBody>
          <a:bodyPr wrap="square" rtlCol="0">
            <a:spAutoFit/>
          </a:bodyPr>
          <a:lstStyle/>
          <a:p>
            <a:pPr marL="139700" lvl="0" algn="l" rtl="0">
              <a:spcBef>
                <a:spcPts val="1600"/>
              </a:spcBef>
              <a:spcAft>
                <a:spcPts val="0"/>
              </a:spcAft>
              <a:buSzPts val="1400"/>
            </a:pPr>
            <a:r>
              <a:rPr lang="es-MX" dirty="0"/>
              <a:t>L</a:t>
            </a:r>
            <a:r>
              <a:rPr lang="es-MX" sz="1800" dirty="0"/>
              <a:t>as bases de datos son una herramienta esencial para el almacenamiento y gestión de datos en la actualidad. Ofrecen una serie de beneficios que pueden ayudar a las organizaciones a mejorar su productividad, eficiencia y toma de decisiones.</a:t>
            </a:r>
          </a:p>
        </p:txBody>
      </p:sp>
      <p:sp>
        <p:nvSpPr>
          <p:cNvPr id="6" name="Elipse 5">
            <a:extLst>
              <a:ext uri="{FF2B5EF4-FFF2-40B4-BE49-F238E27FC236}">
                <a16:creationId xmlns:a16="http://schemas.microsoft.com/office/drawing/2014/main" id="{07880394-4BF5-9C3A-3723-C6C9371D8763}"/>
              </a:ext>
            </a:extLst>
          </p:cNvPr>
          <p:cNvSpPr/>
          <p:nvPr/>
        </p:nvSpPr>
        <p:spPr>
          <a:xfrm>
            <a:off x="1783080" y="1695797"/>
            <a:ext cx="960120" cy="92333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Elipse 6">
            <a:extLst>
              <a:ext uri="{FF2B5EF4-FFF2-40B4-BE49-F238E27FC236}">
                <a16:creationId xmlns:a16="http://schemas.microsoft.com/office/drawing/2014/main" id="{00888114-1570-247D-4CFA-2653A5BCBDD4}"/>
              </a:ext>
            </a:extLst>
          </p:cNvPr>
          <p:cNvSpPr/>
          <p:nvPr/>
        </p:nvSpPr>
        <p:spPr>
          <a:xfrm>
            <a:off x="9288780" y="3052157"/>
            <a:ext cx="960120" cy="92333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Elipse 7">
            <a:extLst>
              <a:ext uri="{FF2B5EF4-FFF2-40B4-BE49-F238E27FC236}">
                <a16:creationId xmlns:a16="http://schemas.microsoft.com/office/drawing/2014/main" id="{08F0471E-DD42-8E19-FA2D-227D53AD6F85}"/>
              </a:ext>
            </a:extLst>
          </p:cNvPr>
          <p:cNvSpPr/>
          <p:nvPr/>
        </p:nvSpPr>
        <p:spPr>
          <a:xfrm>
            <a:off x="1950720" y="4597837"/>
            <a:ext cx="960120" cy="92333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912527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C8D8AD0D-42A8-7F53-7D60-5BFF61920C38}"/>
              </a:ext>
            </a:extLst>
          </p:cNvPr>
          <p:cNvSpPr/>
          <p:nvPr/>
        </p:nvSpPr>
        <p:spPr>
          <a:xfrm>
            <a:off x="2692828" y="2154534"/>
            <a:ext cx="6806344" cy="1862048"/>
          </a:xfrm>
          <a:prstGeom prst="rect">
            <a:avLst/>
          </a:prstGeom>
          <a:noFill/>
        </p:spPr>
        <p:txBody>
          <a:bodyPr wrap="square" lIns="91440" tIns="45720" rIns="91440" bIns="45720">
            <a:spAutoFit/>
          </a:bodyPr>
          <a:lstStyle/>
          <a:p>
            <a:pPr algn="ctr"/>
            <a:r>
              <a:rPr lang="en" sz="11500" b="1" dirty="0">
                <a:ln w="6600">
                  <a:solidFill>
                    <a:schemeClr val="accent2"/>
                  </a:solidFill>
                  <a:prstDash val="solid"/>
                </a:ln>
                <a:solidFill>
                  <a:srgbClr val="FFFFFF"/>
                </a:solidFill>
                <a:effectLst>
                  <a:outerShdw dist="38100" dir="2700000" algn="tl" rotWithShape="0">
                    <a:schemeClr val="accent2"/>
                  </a:outerShdw>
                </a:effectLst>
              </a:rPr>
              <a:t>¡Gracias!</a:t>
            </a:r>
            <a:endParaRPr lang="es-PE" sz="115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92609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1A69CD0E-9C54-1FC5-3CA8-5150D48BBCB4}"/>
              </a:ext>
            </a:extLst>
          </p:cNvPr>
          <p:cNvGraphicFramePr>
            <a:graphicFrameLocks noGrp="1"/>
          </p:cNvGraphicFramePr>
          <p:nvPr>
            <p:extLst>
              <p:ext uri="{D42A27DB-BD31-4B8C-83A1-F6EECF244321}">
                <p14:modId xmlns:p14="http://schemas.microsoft.com/office/powerpoint/2010/main" val="3256465919"/>
              </p:ext>
            </p:extLst>
          </p:nvPr>
        </p:nvGraphicFramePr>
        <p:xfrm>
          <a:off x="3242468" y="494117"/>
          <a:ext cx="5707063" cy="5713250"/>
        </p:xfrm>
        <a:graphic>
          <a:graphicData uri="http://schemas.openxmlformats.org/drawingml/2006/table">
            <a:tbl>
              <a:tblPr firstRow="1" firstCol="1" bandRow="1">
                <a:tableStyleId>{FABFCF23-3B69-468F-B69F-88F6DE6A72F2}</a:tableStyleId>
              </a:tblPr>
              <a:tblGrid>
                <a:gridCol w="1109210">
                  <a:extLst>
                    <a:ext uri="{9D8B030D-6E8A-4147-A177-3AD203B41FA5}">
                      <a16:colId xmlns:a16="http://schemas.microsoft.com/office/drawing/2014/main" val="1145977586"/>
                    </a:ext>
                  </a:extLst>
                </a:gridCol>
                <a:gridCol w="1270225">
                  <a:extLst>
                    <a:ext uri="{9D8B030D-6E8A-4147-A177-3AD203B41FA5}">
                      <a16:colId xmlns:a16="http://schemas.microsoft.com/office/drawing/2014/main" val="4275080456"/>
                    </a:ext>
                  </a:extLst>
                </a:gridCol>
                <a:gridCol w="1109210">
                  <a:extLst>
                    <a:ext uri="{9D8B030D-6E8A-4147-A177-3AD203B41FA5}">
                      <a16:colId xmlns:a16="http://schemas.microsoft.com/office/drawing/2014/main" val="2523808657"/>
                    </a:ext>
                  </a:extLst>
                </a:gridCol>
                <a:gridCol w="1330077">
                  <a:extLst>
                    <a:ext uri="{9D8B030D-6E8A-4147-A177-3AD203B41FA5}">
                      <a16:colId xmlns:a16="http://schemas.microsoft.com/office/drawing/2014/main" val="1345835130"/>
                    </a:ext>
                  </a:extLst>
                </a:gridCol>
                <a:gridCol w="888341">
                  <a:extLst>
                    <a:ext uri="{9D8B030D-6E8A-4147-A177-3AD203B41FA5}">
                      <a16:colId xmlns:a16="http://schemas.microsoft.com/office/drawing/2014/main" val="3522025883"/>
                    </a:ext>
                  </a:extLst>
                </a:gridCol>
              </a:tblGrid>
              <a:tr h="421988">
                <a:tc>
                  <a:txBody>
                    <a:bodyPr/>
                    <a:lstStyle/>
                    <a:p>
                      <a:pPr algn="l" fontAlgn="ctr"/>
                      <a:r>
                        <a:rPr lang="es-PE" sz="1100" u="none" strike="noStrike">
                          <a:effectLst/>
                        </a:rPr>
                        <a:t>ID_Venta</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l" fontAlgn="ctr"/>
                      <a:r>
                        <a:rPr lang="es-PE" sz="1100" u="none" strike="noStrike">
                          <a:effectLst/>
                        </a:rPr>
                        <a:t>ID_Empleado</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l" fontAlgn="ctr"/>
                      <a:r>
                        <a:rPr lang="es-PE" sz="1100" u="none" strike="noStrike">
                          <a:effectLst/>
                        </a:rPr>
                        <a:t>ID_Cliente</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l" fontAlgn="ctr"/>
                      <a:r>
                        <a:rPr lang="es-PE" sz="1100" u="none" strike="noStrike">
                          <a:effectLst/>
                        </a:rPr>
                        <a:t>Fecha</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l" fontAlgn="ctr"/>
                      <a:r>
                        <a:rPr lang="es-PE" sz="1100" u="none" strike="noStrike">
                          <a:effectLst/>
                        </a:rPr>
                        <a:t>Total</a:t>
                      </a:r>
                      <a:endParaRPr lang="es-PE" sz="1100" b="1"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1410796456"/>
                  </a:ext>
                </a:extLst>
              </a:tr>
              <a:tr h="293959">
                <a:tc>
                  <a:txBody>
                    <a:bodyPr/>
                    <a:lstStyle/>
                    <a:p>
                      <a:pPr algn="r" fontAlgn="ctr"/>
                      <a:r>
                        <a:rPr lang="es-PE" sz="1100" u="none" strike="noStrike">
                          <a:effectLst/>
                        </a:rPr>
                        <a:t>1</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15/01/2023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550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1625834857"/>
                  </a:ext>
                </a:extLst>
              </a:tr>
              <a:tr h="293959">
                <a:tc>
                  <a:txBody>
                    <a:bodyPr/>
                    <a:lstStyle/>
                    <a:p>
                      <a:pPr algn="r" fontAlgn="ctr"/>
                      <a:r>
                        <a:rPr lang="es-PE" sz="1100" u="none" strike="noStrike">
                          <a:effectLst/>
                        </a:rPr>
                        <a:t>2</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20/02/2023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920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553397611"/>
                  </a:ext>
                </a:extLst>
              </a:tr>
              <a:tr h="293959">
                <a:tc>
                  <a:txBody>
                    <a:bodyPr/>
                    <a:lstStyle/>
                    <a:p>
                      <a:pPr algn="r" fontAlgn="ctr"/>
                      <a:r>
                        <a:rPr lang="es-PE" sz="1100" u="none" strike="noStrike">
                          <a:effectLst/>
                        </a:rPr>
                        <a:t>3</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10/03/2023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320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3887779641"/>
                  </a:ext>
                </a:extLst>
              </a:tr>
              <a:tr h="293959">
                <a:tc>
                  <a:txBody>
                    <a:bodyPr/>
                    <a:lstStyle/>
                    <a:p>
                      <a:pPr algn="r" fontAlgn="ctr"/>
                      <a:r>
                        <a:rPr lang="es-PE" sz="1100" u="none" strike="noStrike">
                          <a:effectLst/>
                        </a:rPr>
                        <a:t>4</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4</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4</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5/04/2023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750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311033453"/>
                  </a:ext>
                </a:extLst>
              </a:tr>
              <a:tr h="293959">
                <a:tc>
                  <a:txBody>
                    <a:bodyPr/>
                    <a:lstStyle/>
                    <a:p>
                      <a:pPr algn="r" fontAlgn="ctr"/>
                      <a:r>
                        <a:rPr lang="es-PE" sz="1100" u="none" strike="noStrike">
                          <a:effectLst/>
                        </a:rPr>
                        <a:t>5</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5</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5</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12/05/2023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410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3279297889"/>
                  </a:ext>
                </a:extLst>
              </a:tr>
              <a:tr h="293959">
                <a:tc>
                  <a:txBody>
                    <a:bodyPr/>
                    <a:lstStyle/>
                    <a:p>
                      <a:pPr algn="r" fontAlgn="ctr"/>
                      <a:r>
                        <a:rPr lang="es-PE" sz="1100" u="none" strike="noStrike">
                          <a:effectLst/>
                        </a:rPr>
                        <a:t>6</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6</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6</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dirty="0">
                          <a:effectLst/>
                        </a:rPr>
                        <a:t>18/06/2023</a:t>
                      </a:r>
                      <a:endParaRPr lang="es-PE" sz="1100" b="0" i="0" u="none" strike="noStrike" dirty="0">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1450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502153805"/>
                  </a:ext>
                </a:extLst>
              </a:tr>
              <a:tr h="293959">
                <a:tc>
                  <a:txBody>
                    <a:bodyPr/>
                    <a:lstStyle/>
                    <a:p>
                      <a:pPr algn="r" fontAlgn="ctr"/>
                      <a:r>
                        <a:rPr lang="es-PE" sz="1100" u="none" strike="noStrike">
                          <a:effectLst/>
                        </a:rPr>
                        <a:t>7</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7</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7</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22/07/2023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590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3293624278"/>
                  </a:ext>
                </a:extLst>
              </a:tr>
              <a:tr h="293959">
                <a:tc>
                  <a:txBody>
                    <a:bodyPr/>
                    <a:lstStyle/>
                    <a:p>
                      <a:pPr algn="r" fontAlgn="ctr"/>
                      <a:r>
                        <a:rPr lang="es-PE" sz="1100" u="none" strike="noStrike">
                          <a:effectLst/>
                        </a:rPr>
                        <a:t>8</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8</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8</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9/08/2023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180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1775270358"/>
                  </a:ext>
                </a:extLst>
              </a:tr>
              <a:tr h="293959">
                <a:tc>
                  <a:txBody>
                    <a:bodyPr/>
                    <a:lstStyle/>
                    <a:p>
                      <a:pPr algn="r" fontAlgn="ctr"/>
                      <a:r>
                        <a:rPr lang="es-PE" sz="1100" u="none" strike="noStrike">
                          <a:effectLst/>
                        </a:rPr>
                        <a:t>9</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9</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9</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30/09/2023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810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2024048464"/>
                  </a:ext>
                </a:extLst>
              </a:tr>
              <a:tr h="293959">
                <a:tc>
                  <a:txBody>
                    <a:bodyPr/>
                    <a:lstStyle/>
                    <a:p>
                      <a:pPr algn="r" fontAlgn="ctr"/>
                      <a:r>
                        <a:rPr lang="es-PE" sz="1100" u="none" strike="noStrike">
                          <a:effectLst/>
                        </a:rPr>
                        <a:t>10</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10</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10</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14/10/2023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1120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2332371834"/>
                  </a:ext>
                </a:extLst>
              </a:tr>
              <a:tr h="293959">
                <a:tc>
                  <a:txBody>
                    <a:bodyPr/>
                    <a:lstStyle/>
                    <a:p>
                      <a:pPr algn="r" fontAlgn="ctr"/>
                      <a:r>
                        <a:rPr lang="es-PE" sz="1100" u="none" strike="noStrike">
                          <a:effectLst/>
                        </a:rPr>
                        <a:t>11</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11</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11</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25/11/2023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490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83856864"/>
                  </a:ext>
                </a:extLst>
              </a:tr>
              <a:tr h="293959">
                <a:tc>
                  <a:txBody>
                    <a:bodyPr/>
                    <a:lstStyle/>
                    <a:p>
                      <a:pPr algn="r" fontAlgn="ctr"/>
                      <a:r>
                        <a:rPr lang="es-PE" sz="1100" u="none" strike="noStrike">
                          <a:effectLst/>
                        </a:rPr>
                        <a:t>12</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12</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12</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28/12/2023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680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2231325634"/>
                  </a:ext>
                </a:extLst>
              </a:tr>
              <a:tr h="293959">
                <a:tc>
                  <a:txBody>
                    <a:bodyPr/>
                    <a:lstStyle/>
                    <a:p>
                      <a:pPr algn="r" fontAlgn="ctr"/>
                      <a:r>
                        <a:rPr lang="es-PE" sz="1100" u="none" strike="noStrike">
                          <a:effectLst/>
                        </a:rPr>
                        <a:t>13</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2/01/2023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870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2437605800"/>
                  </a:ext>
                </a:extLst>
              </a:tr>
              <a:tr h="293959">
                <a:tc>
                  <a:txBody>
                    <a:bodyPr/>
                    <a:lstStyle/>
                    <a:p>
                      <a:pPr algn="r" fontAlgn="ctr"/>
                      <a:r>
                        <a:rPr lang="es-PE" sz="1100" u="none" strike="noStrike">
                          <a:effectLst/>
                        </a:rPr>
                        <a:t>14</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14</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17/02/2023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580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2221005667"/>
                  </a:ext>
                </a:extLst>
              </a:tr>
              <a:tr h="293959">
                <a:tc>
                  <a:txBody>
                    <a:bodyPr/>
                    <a:lstStyle/>
                    <a:p>
                      <a:pPr algn="r" fontAlgn="ctr"/>
                      <a:r>
                        <a:rPr lang="es-PE" sz="1100" u="none" strike="noStrike">
                          <a:effectLst/>
                        </a:rPr>
                        <a:t>15</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15</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30/03/2023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330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3923974288"/>
                  </a:ext>
                </a:extLst>
              </a:tr>
              <a:tr h="293959">
                <a:tc>
                  <a:txBody>
                    <a:bodyPr/>
                    <a:lstStyle/>
                    <a:p>
                      <a:pPr algn="r" fontAlgn="ctr"/>
                      <a:r>
                        <a:rPr lang="es-PE" sz="1100" u="none" strike="noStrike">
                          <a:effectLst/>
                        </a:rPr>
                        <a:t>16</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4</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16</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12/04/2023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760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3264481089"/>
                  </a:ext>
                </a:extLst>
              </a:tr>
              <a:tr h="293959">
                <a:tc>
                  <a:txBody>
                    <a:bodyPr/>
                    <a:lstStyle/>
                    <a:p>
                      <a:pPr algn="r" fontAlgn="ctr"/>
                      <a:r>
                        <a:rPr lang="es-PE" sz="1100" u="none" strike="noStrike">
                          <a:effectLst/>
                        </a:rPr>
                        <a:t>17</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5</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17</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25/05/2023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420</a:t>
                      </a:r>
                      <a:endParaRPr lang="es-PE" sz="1100" b="0" i="0" u="none" strike="noStrike">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3462063641"/>
                  </a:ext>
                </a:extLst>
              </a:tr>
              <a:tr h="293959">
                <a:tc>
                  <a:txBody>
                    <a:bodyPr/>
                    <a:lstStyle/>
                    <a:p>
                      <a:pPr algn="r" fontAlgn="ctr"/>
                      <a:r>
                        <a:rPr lang="es-PE" sz="1100" u="none" strike="noStrike">
                          <a:effectLst/>
                        </a:rPr>
                        <a:t>18</a:t>
                      </a:r>
                      <a:endParaRPr lang="es-PE" sz="1100" b="1"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6</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18</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a:effectLst/>
                        </a:rPr>
                        <a:t>29/06/2023</a:t>
                      </a:r>
                      <a:endParaRPr lang="es-PE" sz="1100" b="0" i="0" u="none" strike="noStrike">
                        <a:solidFill>
                          <a:srgbClr val="000000"/>
                        </a:solidFill>
                        <a:effectLst/>
                        <a:latin typeface="Calibri" panose="020F0502020204030204" pitchFamily="34" charset="0"/>
                      </a:endParaRPr>
                    </a:p>
                  </a:txBody>
                  <a:tcPr marL="7425" marR="7425" marT="9281" marB="9281" anchor="ctr"/>
                </a:tc>
                <a:tc>
                  <a:txBody>
                    <a:bodyPr/>
                    <a:lstStyle/>
                    <a:p>
                      <a:pPr algn="r" fontAlgn="ctr"/>
                      <a:r>
                        <a:rPr lang="es-PE" sz="1100" u="none" strike="noStrike" dirty="0">
                          <a:effectLst/>
                        </a:rPr>
                        <a:t>950</a:t>
                      </a:r>
                      <a:endParaRPr lang="es-PE" sz="1100" b="0" i="0" u="none" strike="noStrike" dirty="0">
                        <a:solidFill>
                          <a:srgbClr val="000000"/>
                        </a:solidFill>
                        <a:effectLst/>
                        <a:latin typeface="Calibri" panose="020F0502020204030204" pitchFamily="34" charset="0"/>
                      </a:endParaRPr>
                    </a:p>
                  </a:txBody>
                  <a:tcPr marL="7425" marR="7425" marT="9281" marB="9281" anchor="ctr"/>
                </a:tc>
                <a:extLst>
                  <a:ext uri="{0D108BD9-81ED-4DB2-BD59-A6C34878D82A}">
                    <a16:rowId xmlns:a16="http://schemas.microsoft.com/office/drawing/2014/main" val="1178957074"/>
                  </a:ext>
                </a:extLst>
              </a:tr>
            </a:tbl>
          </a:graphicData>
        </a:graphic>
      </p:graphicFrame>
    </p:spTree>
    <p:extLst>
      <p:ext uri="{BB962C8B-B14F-4D97-AF65-F5344CB8AC3E}">
        <p14:creationId xmlns:p14="http://schemas.microsoft.com/office/powerpoint/2010/main" val="3002212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3482528" y="-9378"/>
            <a:ext cx="6397095" cy="714538"/>
          </a:xfrm>
        </p:spPr>
        <p:txBody>
          <a:bodyPr>
            <a:normAutofit/>
          </a:bodyPr>
          <a:lstStyle/>
          <a:p>
            <a:r>
              <a:rPr lang="es-MX" dirty="0"/>
              <a:t>RELACION </a:t>
            </a:r>
            <a:r>
              <a:rPr lang="es-MX" dirty="0">
                <a:solidFill>
                  <a:srgbClr val="FFC000"/>
                </a:solidFill>
              </a:rPr>
              <a:t>ENTRE</a:t>
            </a:r>
            <a:r>
              <a:rPr lang="es-MX" dirty="0"/>
              <a:t> TABLAS </a:t>
            </a:r>
            <a:endParaRPr lang="es-PE" dirty="0"/>
          </a:p>
        </p:txBody>
      </p:sp>
      <p:sp>
        <p:nvSpPr>
          <p:cNvPr id="2" name="CuadroTexto 1">
            <a:extLst>
              <a:ext uri="{FF2B5EF4-FFF2-40B4-BE49-F238E27FC236}">
                <a16:creationId xmlns:a16="http://schemas.microsoft.com/office/drawing/2014/main" id="{95A4ECA3-DC3E-C5BE-06AC-EFC54F4D7663}"/>
              </a:ext>
            </a:extLst>
          </p:cNvPr>
          <p:cNvSpPr txBox="1"/>
          <p:nvPr/>
        </p:nvSpPr>
        <p:spPr>
          <a:xfrm>
            <a:off x="1127760" y="729762"/>
            <a:ext cx="8260080" cy="5355312"/>
          </a:xfrm>
          <a:prstGeom prst="rect">
            <a:avLst/>
          </a:prstGeom>
          <a:noFill/>
        </p:spPr>
        <p:txBody>
          <a:bodyPr wrap="square" rtlCol="0">
            <a:spAutoFit/>
          </a:bodyPr>
          <a:lstStyle/>
          <a:p>
            <a:r>
              <a:rPr lang="es-PE" dirty="0"/>
              <a:t>1.	</a:t>
            </a:r>
            <a:r>
              <a:rPr lang="es-PE" b="1" dirty="0"/>
              <a:t>CategoriasProductos (CP):</a:t>
            </a:r>
          </a:p>
          <a:p>
            <a:r>
              <a:rPr lang="es-PE" dirty="0"/>
              <a:t>PK: ID_Categoria</a:t>
            </a:r>
          </a:p>
          <a:p>
            <a:r>
              <a:rPr lang="es-PE" dirty="0"/>
              <a:t>No tiene relaciones con otras tablas en los datos proporcionados.</a:t>
            </a:r>
          </a:p>
          <a:p>
            <a:r>
              <a:rPr lang="es-PE" dirty="0"/>
              <a:t>2.	</a:t>
            </a:r>
            <a:r>
              <a:rPr lang="es-PE" b="1" dirty="0"/>
              <a:t>SubcategoriasProductos (SCP):</a:t>
            </a:r>
          </a:p>
          <a:p>
            <a:r>
              <a:rPr lang="es-PE" dirty="0"/>
              <a:t>PK: ID_Subcategoria</a:t>
            </a:r>
          </a:p>
          <a:p>
            <a:r>
              <a:rPr lang="es-PE" dirty="0"/>
              <a:t>FK: ID_Categoria (Relación de muchos a uno con CategoriasProductos)</a:t>
            </a:r>
          </a:p>
          <a:p>
            <a:r>
              <a:rPr lang="es-PE" dirty="0"/>
              <a:t>3.	</a:t>
            </a:r>
            <a:r>
              <a:rPr lang="es-PE" b="1" dirty="0"/>
              <a:t>Productos:</a:t>
            </a:r>
          </a:p>
          <a:p>
            <a:r>
              <a:rPr lang="es-PE" dirty="0"/>
              <a:t>PK: ID_Producto</a:t>
            </a:r>
          </a:p>
          <a:p>
            <a:r>
              <a:rPr lang="es-PE" dirty="0"/>
              <a:t>FK: ID_Subcategoria (Relación de muchos a uno con SubcategoriasProductos)</a:t>
            </a:r>
          </a:p>
          <a:p>
            <a:r>
              <a:rPr lang="es-PE" dirty="0"/>
              <a:t>4.	</a:t>
            </a:r>
            <a:r>
              <a:rPr lang="es-PE" b="1" dirty="0"/>
              <a:t>Locales:</a:t>
            </a:r>
          </a:p>
          <a:p>
            <a:r>
              <a:rPr lang="es-PE" dirty="0"/>
              <a:t>PK: ID_Local</a:t>
            </a:r>
          </a:p>
          <a:p>
            <a:r>
              <a:rPr lang="es-PE" dirty="0"/>
              <a:t>FK: ID_Proveedor (Relación de muchos a uno con Proveedores)</a:t>
            </a:r>
          </a:p>
          <a:p>
            <a:r>
              <a:rPr lang="es-PE" dirty="0"/>
              <a:t>5.	</a:t>
            </a:r>
            <a:r>
              <a:rPr lang="es-PE" b="1" dirty="0"/>
              <a:t>Contactos:</a:t>
            </a:r>
          </a:p>
          <a:p>
            <a:r>
              <a:rPr lang="es-PE" dirty="0"/>
              <a:t>PK: ID_Contacto</a:t>
            </a:r>
          </a:p>
          <a:p>
            <a:r>
              <a:rPr lang="es-PE" dirty="0"/>
              <a:t>No tiene relaciones con otras tablas en los datos proporcionados.</a:t>
            </a:r>
          </a:p>
          <a:p>
            <a:r>
              <a:rPr lang="es-PE" dirty="0"/>
              <a:t>6.	</a:t>
            </a:r>
            <a:r>
              <a:rPr lang="es-PE" b="1" dirty="0"/>
              <a:t>Proveedores:</a:t>
            </a:r>
          </a:p>
          <a:p>
            <a:r>
              <a:rPr lang="es-PE" dirty="0"/>
              <a:t>PK: ID_Proveedor</a:t>
            </a:r>
          </a:p>
          <a:p>
            <a:r>
              <a:rPr lang="es-PE" dirty="0"/>
              <a:t>No tiene relaciones con otras tablas en los datos proporcionados.</a:t>
            </a:r>
          </a:p>
          <a:p>
            <a:endParaRPr lang="es-PE" dirty="0"/>
          </a:p>
        </p:txBody>
      </p:sp>
    </p:spTree>
    <p:extLst>
      <p:ext uri="{BB962C8B-B14F-4D97-AF65-F5344CB8AC3E}">
        <p14:creationId xmlns:p14="http://schemas.microsoft.com/office/powerpoint/2010/main" val="349287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3783095" y="77781"/>
            <a:ext cx="6397095" cy="714538"/>
          </a:xfrm>
        </p:spPr>
        <p:txBody>
          <a:bodyPr>
            <a:normAutofit/>
          </a:bodyPr>
          <a:lstStyle/>
          <a:p>
            <a:r>
              <a:rPr lang="es-MX" dirty="0"/>
              <a:t>RELACION </a:t>
            </a:r>
            <a:r>
              <a:rPr lang="es-MX" dirty="0">
                <a:solidFill>
                  <a:srgbClr val="FFC000"/>
                </a:solidFill>
              </a:rPr>
              <a:t>ENTRE</a:t>
            </a:r>
            <a:r>
              <a:rPr lang="es-MX" dirty="0"/>
              <a:t> TABLAS </a:t>
            </a:r>
            <a:endParaRPr lang="es-PE" dirty="0"/>
          </a:p>
        </p:txBody>
      </p:sp>
      <p:sp>
        <p:nvSpPr>
          <p:cNvPr id="2" name="CuadroTexto 1">
            <a:extLst>
              <a:ext uri="{FF2B5EF4-FFF2-40B4-BE49-F238E27FC236}">
                <a16:creationId xmlns:a16="http://schemas.microsoft.com/office/drawing/2014/main" id="{95A4ECA3-DC3E-C5BE-06AC-EFC54F4D7663}"/>
              </a:ext>
            </a:extLst>
          </p:cNvPr>
          <p:cNvSpPr txBox="1"/>
          <p:nvPr/>
        </p:nvSpPr>
        <p:spPr>
          <a:xfrm>
            <a:off x="1127760" y="729762"/>
            <a:ext cx="8260080" cy="5355312"/>
          </a:xfrm>
          <a:prstGeom prst="rect">
            <a:avLst/>
          </a:prstGeom>
          <a:noFill/>
        </p:spPr>
        <p:txBody>
          <a:bodyPr wrap="square" rtlCol="0">
            <a:spAutoFit/>
          </a:bodyPr>
          <a:lstStyle/>
          <a:p>
            <a:r>
              <a:rPr lang="es-PE" dirty="0"/>
              <a:t>7.	</a:t>
            </a:r>
            <a:r>
              <a:rPr lang="es-PE" b="1" dirty="0"/>
              <a:t>RedesSociales:</a:t>
            </a:r>
          </a:p>
          <a:p>
            <a:r>
              <a:rPr lang="es-PE" dirty="0"/>
              <a:t>PK: ID_Red</a:t>
            </a:r>
          </a:p>
          <a:p>
            <a:r>
              <a:rPr lang="es-PE" dirty="0"/>
              <a:t>No tiene relaciones con otras tablas en los datos proporcionados.</a:t>
            </a:r>
          </a:p>
          <a:p>
            <a:r>
              <a:rPr lang="es-PE" dirty="0"/>
              <a:t>8.	</a:t>
            </a:r>
            <a:r>
              <a:rPr lang="es-PE" b="1" dirty="0"/>
              <a:t>Clientes:</a:t>
            </a:r>
          </a:p>
          <a:p>
            <a:r>
              <a:rPr lang="es-PE" dirty="0"/>
              <a:t>PK: ID_Cliente</a:t>
            </a:r>
          </a:p>
          <a:p>
            <a:r>
              <a:rPr lang="es-PE" dirty="0"/>
              <a:t>FK: ID_Contacto (Relación de muchos a uno con Contactos)</a:t>
            </a:r>
          </a:p>
          <a:p>
            <a:r>
              <a:rPr lang="es-PE" dirty="0"/>
              <a:t>FK: ID_Red (Relación de muchos a uno con RedesSociales)</a:t>
            </a:r>
          </a:p>
          <a:p>
            <a:r>
              <a:rPr lang="es-PE" dirty="0"/>
              <a:t>9.	</a:t>
            </a:r>
            <a:r>
              <a:rPr lang="es-PE" b="1" dirty="0"/>
              <a:t>Venta:</a:t>
            </a:r>
          </a:p>
          <a:p>
            <a:r>
              <a:rPr lang="es-PE" dirty="0"/>
              <a:t>PK: ID_Venta</a:t>
            </a:r>
          </a:p>
          <a:p>
            <a:r>
              <a:rPr lang="es-PE" dirty="0"/>
              <a:t>FK: ID_Empleado (Relación de muchos a uno con Empleados)</a:t>
            </a:r>
          </a:p>
          <a:p>
            <a:r>
              <a:rPr lang="es-PE" dirty="0"/>
              <a:t>FK: ID_Cliente (Relación de muchos a uno con Clientes)</a:t>
            </a:r>
          </a:p>
          <a:p>
            <a:r>
              <a:rPr lang="es-PE" dirty="0"/>
              <a:t>10.	</a:t>
            </a:r>
            <a:r>
              <a:rPr lang="es-PE" b="1" dirty="0"/>
              <a:t>DetallesVenta:</a:t>
            </a:r>
          </a:p>
          <a:p>
            <a:r>
              <a:rPr lang="es-PE" dirty="0"/>
              <a:t>PK: ID_Detalle</a:t>
            </a:r>
          </a:p>
          <a:p>
            <a:r>
              <a:rPr lang="es-PE" dirty="0"/>
              <a:t>FK: ID_Venta (Relación de muchos a uno con Venta)</a:t>
            </a:r>
          </a:p>
          <a:p>
            <a:r>
              <a:rPr lang="es-PE" dirty="0"/>
              <a:t>FK: ID_Producto (Relación de muchos a uno con Productos)</a:t>
            </a:r>
          </a:p>
          <a:p>
            <a:r>
              <a:rPr lang="es-PE" dirty="0"/>
              <a:t>11.	</a:t>
            </a:r>
            <a:r>
              <a:rPr lang="es-PE" b="1" dirty="0"/>
              <a:t>Empleados:</a:t>
            </a:r>
          </a:p>
          <a:p>
            <a:r>
              <a:rPr lang="es-PE" dirty="0"/>
              <a:t>PK: ID_Empleado</a:t>
            </a:r>
          </a:p>
          <a:p>
            <a:r>
              <a:rPr lang="es-PE" dirty="0"/>
              <a:t>FK: ID_Local (Relación de muchos a uno con Locales)</a:t>
            </a:r>
          </a:p>
          <a:p>
            <a:endParaRPr lang="es-PE" dirty="0"/>
          </a:p>
        </p:txBody>
      </p:sp>
    </p:spTree>
    <p:extLst>
      <p:ext uri="{BB962C8B-B14F-4D97-AF65-F5344CB8AC3E}">
        <p14:creationId xmlns:p14="http://schemas.microsoft.com/office/powerpoint/2010/main" val="354861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2451419" y="302263"/>
            <a:ext cx="7088187" cy="647416"/>
          </a:xfrm>
        </p:spPr>
        <p:txBody>
          <a:bodyPr anchor="ctr">
            <a:normAutofit/>
          </a:bodyPr>
          <a:lstStyle/>
          <a:p>
            <a:r>
              <a:rPr lang="es-PE" dirty="0"/>
              <a:t>Diagrama </a:t>
            </a:r>
            <a:r>
              <a:rPr lang="es-PE" dirty="0">
                <a:solidFill>
                  <a:srgbClr val="FFC000"/>
                </a:solidFill>
              </a:rPr>
              <a:t>de</a:t>
            </a:r>
            <a:r>
              <a:rPr lang="es-PE" dirty="0"/>
              <a:t> base </a:t>
            </a:r>
            <a:r>
              <a:rPr lang="es-PE" dirty="0">
                <a:solidFill>
                  <a:srgbClr val="FFC000"/>
                </a:solidFill>
              </a:rPr>
              <a:t>de </a:t>
            </a:r>
            <a:r>
              <a:rPr lang="es-PE" dirty="0"/>
              <a:t>datos</a:t>
            </a:r>
          </a:p>
        </p:txBody>
      </p:sp>
      <p:pic>
        <p:nvPicPr>
          <p:cNvPr id="4" name="Imagen 3" descr="Interfaz de usuario gráfica, Aplicación&#10;&#10;Descripción generada automáticamente">
            <a:extLst>
              <a:ext uri="{FF2B5EF4-FFF2-40B4-BE49-F238E27FC236}">
                <a16:creationId xmlns:a16="http://schemas.microsoft.com/office/drawing/2014/main" id="{40F3311B-39E8-59C5-EC49-53103948FA77}"/>
              </a:ext>
            </a:extLst>
          </p:cNvPr>
          <p:cNvPicPr>
            <a:picLocks noChangeAspect="1"/>
          </p:cNvPicPr>
          <p:nvPr/>
        </p:nvPicPr>
        <p:blipFill rotWithShape="1">
          <a:blip r:embed="rId2"/>
          <a:srcRect t="5116" b="6343"/>
          <a:stretch/>
        </p:blipFill>
        <p:spPr>
          <a:xfrm>
            <a:off x="1959429" y="963459"/>
            <a:ext cx="6983597" cy="5395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56295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C4FC265-E482-CE51-4A59-392143183B8E}"/>
              </a:ext>
            </a:extLst>
          </p:cNvPr>
          <p:cNvSpPr>
            <a:spLocks noGrp="1"/>
          </p:cNvSpPr>
          <p:nvPr>
            <p:ph type="title"/>
          </p:nvPr>
        </p:nvSpPr>
        <p:spPr>
          <a:xfrm>
            <a:off x="1920428" y="134576"/>
            <a:ext cx="8046532" cy="714538"/>
          </a:xfrm>
        </p:spPr>
        <p:txBody>
          <a:bodyPr>
            <a:normAutofit/>
          </a:bodyPr>
          <a:lstStyle/>
          <a:p>
            <a:r>
              <a:rPr lang="es-MX" dirty="0">
                <a:solidFill>
                  <a:srgbClr val="FFFF00"/>
                </a:solidFill>
              </a:rPr>
              <a:t>INFORMACION</a:t>
            </a:r>
          </a:p>
        </p:txBody>
      </p:sp>
      <p:sp>
        <p:nvSpPr>
          <p:cNvPr id="2" name="CuadroTexto 1">
            <a:extLst>
              <a:ext uri="{FF2B5EF4-FFF2-40B4-BE49-F238E27FC236}">
                <a16:creationId xmlns:a16="http://schemas.microsoft.com/office/drawing/2014/main" id="{B37BC3CE-7D09-1C0F-5073-8D356D471A29}"/>
              </a:ext>
            </a:extLst>
          </p:cNvPr>
          <p:cNvSpPr txBox="1"/>
          <p:nvPr/>
        </p:nvSpPr>
        <p:spPr>
          <a:xfrm>
            <a:off x="1249430" y="1315686"/>
            <a:ext cx="1997663" cy="461665"/>
          </a:xfrm>
          <a:prstGeom prst="rect">
            <a:avLst/>
          </a:prstGeom>
          <a:noFill/>
        </p:spPr>
        <p:txBody>
          <a:bodyPr wrap="none" rtlCol="0">
            <a:spAutoFit/>
          </a:bodyPr>
          <a:lstStyle/>
          <a:p>
            <a:r>
              <a:rPr lang="es-PE" sz="2400" dirty="0"/>
              <a:t>Tabla contacto</a:t>
            </a:r>
          </a:p>
        </p:txBody>
      </p:sp>
      <p:sp>
        <p:nvSpPr>
          <p:cNvPr id="3" name="CuadroTexto 2">
            <a:extLst>
              <a:ext uri="{FF2B5EF4-FFF2-40B4-BE49-F238E27FC236}">
                <a16:creationId xmlns:a16="http://schemas.microsoft.com/office/drawing/2014/main" id="{1E5394F4-7731-E29E-62E5-7CFCF0339485}"/>
              </a:ext>
            </a:extLst>
          </p:cNvPr>
          <p:cNvSpPr txBox="1"/>
          <p:nvPr/>
        </p:nvSpPr>
        <p:spPr>
          <a:xfrm>
            <a:off x="7102608" y="997716"/>
            <a:ext cx="1841594" cy="461665"/>
          </a:xfrm>
          <a:prstGeom prst="rect">
            <a:avLst/>
          </a:prstGeom>
          <a:noFill/>
        </p:spPr>
        <p:txBody>
          <a:bodyPr wrap="none" rtlCol="0">
            <a:spAutoFit/>
          </a:bodyPr>
          <a:lstStyle/>
          <a:p>
            <a:r>
              <a:rPr lang="es-PE" sz="2400" dirty="0"/>
              <a:t>Tabla Locales</a:t>
            </a:r>
          </a:p>
        </p:txBody>
      </p:sp>
      <p:pic>
        <p:nvPicPr>
          <p:cNvPr id="6" name="Imagen 5" descr="Imagen que contiene Gráfico&#10;&#10;Descripción generada automáticamente">
            <a:extLst>
              <a:ext uri="{FF2B5EF4-FFF2-40B4-BE49-F238E27FC236}">
                <a16:creationId xmlns:a16="http://schemas.microsoft.com/office/drawing/2014/main" id="{FE7D7B60-4143-F506-BCB9-B5A23981BA59}"/>
              </a:ext>
            </a:extLst>
          </p:cNvPr>
          <p:cNvPicPr>
            <a:picLocks noChangeAspect="1"/>
          </p:cNvPicPr>
          <p:nvPr/>
        </p:nvPicPr>
        <p:blipFill>
          <a:blip r:embed="rId2"/>
          <a:stretch>
            <a:fillRect/>
          </a:stretch>
        </p:blipFill>
        <p:spPr>
          <a:xfrm>
            <a:off x="1249430" y="2000249"/>
            <a:ext cx="2203253" cy="2545373"/>
          </a:xfrm>
          <a:prstGeom prst="rect">
            <a:avLst/>
          </a:prstGeom>
        </p:spPr>
      </p:pic>
      <p:pic>
        <p:nvPicPr>
          <p:cNvPr id="8" name="Imagen 7" descr="Texto&#10;&#10;Descripción generada automáticamente">
            <a:extLst>
              <a:ext uri="{FF2B5EF4-FFF2-40B4-BE49-F238E27FC236}">
                <a16:creationId xmlns:a16="http://schemas.microsoft.com/office/drawing/2014/main" id="{34622F4E-8C79-BA4F-DD21-3C8CE2A110EE}"/>
              </a:ext>
            </a:extLst>
          </p:cNvPr>
          <p:cNvPicPr>
            <a:picLocks noChangeAspect="1"/>
          </p:cNvPicPr>
          <p:nvPr/>
        </p:nvPicPr>
        <p:blipFill>
          <a:blip r:embed="rId3"/>
          <a:stretch>
            <a:fillRect/>
          </a:stretch>
        </p:blipFill>
        <p:spPr>
          <a:xfrm>
            <a:off x="4255494" y="1546519"/>
            <a:ext cx="7089691" cy="3942060"/>
          </a:xfrm>
          <a:prstGeom prst="rect">
            <a:avLst/>
          </a:prstGeom>
        </p:spPr>
      </p:pic>
    </p:spTree>
    <p:extLst>
      <p:ext uri="{BB962C8B-B14F-4D97-AF65-F5344CB8AC3E}">
        <p14:creationId xmlns:p14="http://schemas.microsoft.com/office/powerpoint/2010/main" val="38528537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57_TF45165253" id="{28A1825B-CA0F-4D67-9785-55DD8DA7BCD9}" vid="{0BFE6581-3A41-4C3B-BF41-7EE5BD70DA4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Diseño de circuito</Template>
  <TotalTime>883</TotalTime>
  <Words>1463</Words>
  <Application>Microsoft Office PowerPoint</Application>
  <PresentationFormat>Panorámica</PresentationFormat>
  <Paragraphs>353</Paragraphs>
  <Slides>43</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43</vt:i4>
      </vt:variant>
    </vt:vector>
  </HeadingPairs>
  <TitlesOfParts>
    <vt:vector size="47" baseType="lpstr">
      <vt:lpstr>Arial</vt:lpstr>
      <vt:lpstr>Calibri</vt:lpstr>
      <vt:lpstr>Tw Cen MT</vt:lpstr>
      <vt:lpstr>Circuito</vt:lpstr>
      <vt:lpstr>PROYECTO FINAL</vt:lpstr>
      <vt:lpstr>dESCRIPCION</vt:lpstr>
      <vt:lpstr>MODELO ENTIDAD RELACIÓN</vt:lpstr>
      <vt:lpstr>NORMALIZACIÓN DE LA BASE DE DATOS</vt:lpstr>
      <vt:lpstr>Presentación de PowerPoint</vt:lpstr>
      <vt:lpstr>RELACION ENTRE TABLAS </vt:lpstr>
      <vt:lpstr>RELACION ENTRE TABLAS </vt:lpstr>
      <vt:lpstr>Diagrama de base de datos</vt:lpstr>
      <vt:lpstr>INFORMACION</vt:lpstr>
      <vt:lpstr>Presentación de PowerPoint</vt:lpstr>
      <vt:lpstr>Presentación de PowerPoint</vt:lpstr>
      <vt:lpstr>Creación de tablas</vt:lpstr>
      <vt:lpstr>Creación de tablas</vt:lpstr>
      <vt:lpstr>1. Tabla: CategoriasProductos</vt:lpstr>
      <vt:lpstr>2. Tabla: SubcategoriasProductos</vt:lpstr>
      <vt:lpstr>3. Tabla: Productos</vt:lpstr>
      <vt:lpstr>Presentación de PowerPoint</vt:lpstr>
      <vt:lpstr>4. Tabla: Locales</vt:lpstr>
      <vt:lpstr>5. Tabla: Contactos</vt:lpstr>
      <vt:lpstr>6. Tabla: Proveedores</vt:lpstr>
      <vt:lpstr>7. Tabla: RedesSociales</vt:lpstr>
      <vt:lpstr>8. Tabla: Clientes</vt:lpstr>
      <vt:lpstr>Presentación de PowerPoint</vt:lpstr>
      <vt:lpstr>9. Tabla: Venta</vt:lpstr>
      <vt:lpstr>9. Tabla: Venta</vt:lpstr>
      <vt:lpstr>10. Tabla: DetallesVenta</vt:lpstr>
      <vt:lpstr>10. Tabla: DetallesVenta</vt:lpstr>
      <vt:lpstr>Presentación de PowerPoint</vt:lpstr>
      <vt:lpstr>11. Tabla: Empleados</vt:lpstr>
      <vt:lpstr>Presentación de PowerPoint</vt:lpstr>
      <vt:lpstr>CONSULTAS AVANZADAS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recomendaciones</vt:lpstr>
      <vt:lpstr>conclusiones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dc:title>
  <dc:creator>ALUMNO - DIANNA ALARCON MACHACA</dc:creator>
  <cp:lastModifiedBy>ALUMNO - JHAN POOL ANIBAL HUAYRE MAURICIO</cp:lastModifiedBy>
  <cp:revision>22</cp:revision>
  <dcterms:created xsi:type="dcterms:W3CDTF">2023-12-03T17:24:32Z</dcterms:created>
  <dcterms:modified xsi:type="dcterms:W3CDTF">2024-06-09T09:35:21Z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